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7"/>
  </p:notesMasterIdLst>
  <p:handoutMasterIdLst>
    <p:handoutMasterId r:id="rId18"/>
  </p:handoutMasterIdLst>
  <p:sldIdLst>
    <p:sldId id="268" r:id="rId2"/>
    <p:sldId id="267" r:id="rId3"/>
    <p:sldId id="271" r:id="rId4"/>
    <p:sldId id="273" r:id="rId5"/>
    <p:sldId id="272" r:id="rId6"/>
    <p:sldId id="274" r:id="rId7"/>
    <p:sldId id="275" r:id="rId8"/>
    <p:sldId id="280" r:id="rId9"/>
    <p:sldId id="283" r:id="rId10"/>
    <p:sldId id="284" r:id="rId11"/>
    <p:sldId id="282" r:id="rId12"/>
    <p:sldId id="281" r:id="rId13"/>
    <p:sldId id="278" r:id="rId14"/>
    <p:sldId id="279" r:id="rId15"/>
    <p:sldId id="265"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10" autoAdjust="0"/>
    <p:restoredTop sz="94660"/>
  </p:normalViewPr>
  <p:slideViewPr>
    <p:cSldViewPr>
      <p:cViewPr varScale="1">
        <p:scale>
          <a:sx n="90" d="100"/>
          <a:sy n="90" d="100"/>
        </p:scale>
        <p:origin x="1195" y="48"/>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FF6F14E-2675-45B8-AE57-64D0F7AA99A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E10C1B1-3B96-4E91-AEFC-87C62231CCD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18A9DC6-C772-499F-8CE6-2D2E62D22679}" type="datetimeFigureOut">
              <a:rPr lang="en-US" smtClean="0"/>
              <a:t>12/6/2023</a:t>
            </a:fld>
            <a:endParaRPr lang="en-US"/>
          </a:p>
        </p:txBody>
      </p:sp>
      <p:sp>
        <p:nvSpPr>
          <p:cNvPr id="4" name="Footer Placeholder 3">
            <a:extLst>
              <a:ext uri="{FF2B5EF4-FFF2-40B4-BE49-F238E27FC236}">
                <a16:creationId xmlns:a16="http://schemas.microsoft.com/office/drawing/2014/main" id="{4906F3EB-AF68-44C7-B9FB-9022BAA726B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CA1B6CB1-2D8A-4556-A8C1-6185B23E30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BDD2642-1868-42DC-BA3B-BCF233D02F7F}" type="slidenum">
              <a:rPr lang="en-US" smtClean="0"/>
              <a:t>‹#›</a:t>
            </a:fld>
            <a:endParaRPr lang="en-US"/>
          </a:p>
        </p:txBody>
      </p:sp>
    </p:spTree>
    <p:extLst>
      <p:ext uri="{BB962C8B-B14F-4D97-AF65-F5344CB8AC3E}">
        <p14:creationId xmlns:p14="http://schemas.microsoft.com/office/powerpoint/2010/main" val="3656372608"/>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2.jpeg>
</file>

<file path=ppt/media/image3.pn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6C742D9-25CD-4AB2-AD80-31FAC0B4F19F}" type="datetimeFigureOut">
              <a:rPr lang="en-US" smtClean="0"/>
              <a:pPr/>
              <a:t>12/6/2023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D7076C3-DE2E-4A12-ACC6-227433B46199}" type="slidenum">
              <a:rPr lang="en-US" smtClean="0"/>
              <a:pPr/>
              <a:t>‹#›</a:t>
            </a:fld>
            <a:endParaRPr lang="en-US"/>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5486400" cy="914400"/>
          </a:xfrm>
        </p:spPr>
        <p:txBody>
          <a:bodyPr/>
          <a:lstStyle>
            <a:lvl1pPr>
              <a:defRPr sz="3200" b="1">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Subtitle 2"/>
          <p:cNvSpPr>
            <a:spLocks noGrp="1"/>
          </p:cNvSpPr>
          <p:nvPr>
            <p:ph type="subTitle" idx="1"/>
          </p:nvPr>
        </p:nvSpPr>
        <p:spPr>
          <a:xfrm>
            <a:off x="533400" y="1371600"/>
            <a:ext cx="8153400" cy="47244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fld id="{9919D0FF-05B0-4696-AA0B-C01D1D52D0C6}" type="datetime1">
              <a:rPr lang="en-US" smtClean="0"/>
              <a:pPr/>
              <a:t>12/6/2023</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advTm="4000">
    <p:cu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10" descr="LOGO.gif"/>
          <p:cNvPicPr>
            <a:picLocks noChangeAspect="1"/>
          </p:cNvPicPr>
          <p:nvPr/>
        </p:nvPicPr>
        <p:blipFill>
          <a:blip r:embed="rId2"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5" name="Group 7"/>
          <p:cNvGrpSpPr>
            <a:grpSpLocks/>
          </p:cNvGrpSpPr>
          <p:nvPr/>
        </p:nvGrpSpPr>
        <p:grpSpPr bwMode="auto">
          <a:xfrm>
            <a:off x="6146800" y="0"/>
            <a:ext cx="2997200" cy="876300"/>
            <a:chOff x="6096000" y="3924300"/>
            <a:chExt cx="2997200" cy="876300"/>
          </a:xfrm>
        </p:grpSpPr>
        <p:sp>
          <p:nvSpPr>
            <p:cNvPr id="6"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7" name="Picture 9" descr="LOGO.gif"/>
            <p:cNvPicPr>
              <a:picLocks noChangeAspect="1"/>
            </p:cNvPicPr>
            <p:nvPr/>
          </p:nvPicPr>
          <p:blipFill>
            <a:blip r:embed="rId2" cstate="print"/>
            <a:srcRect b="10713"/>
            <a:stretch>
              <a:fillRect/>
            </a:stretch>
          </p:blipFill>
          <p:spPr bwMode="auto">
            <a:xfrm>
              <a:off x="6502400" y="4152900"/>
              <a:ext cx="2057400" cy="635000"/>
            </a:xfrm>
            <a:prstGeom prst="rect">
              <a:avLst/>
            </a:prstGeom>
            <a:noFill/>
            <a:ln w="9525">
              <a:noFill/>
              <a:miter lim="800000"/>
              <a:headEnd/>
              <a:tailEnd/>
            </a:ln>
          </p:spPr>
        </p:pic>
        <p:sp>
          <p:nvSpPr>
            <p:cNvPr id="8" name="Rectangle 7"/>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9" name="Picture 15" descr="logo.jpg"/>
          <p:cNvPicPr>
            <a:picLocks noChangeAspect="1"/>
          </p:cNvPicPr>
          <p:nvPr/>
        </p:nvPicPr>
        <p:blipFill>
          <a:blip r:embed="rId3" cstate="print"/>
          <a:srcRect/>
          <a:stretch>
            <a:fillRect/>
          </a:stretch>
        </p:blipFill>
        <p:spPr bwMode="auto">
          <a:xfrm>
            <a:off x="6553200" y="228600"/>
            <a:ext cx="1920875" cy="609600"/>
          </a:xfrm>
          <a:prstGeom prst="rect">
            <a:avLst/>
          </a:prstGeom>
          <a:noFill/>
          <a:ln w="9525">
            <a:noFill/>
            <a:miter lim="800000"/>
            <a:headEnd/>
            <a:tailEnd/>
          </a:ln>
        </p:spPr>
      </p:pic>
      <p:sp>
        <p:nvSpPr>
          <p:cNvPr id="2" name="Title 1"/>
          <p:cNvSpPr>
            <a:spLocks noGrp="1"/>
          </p:cNvSpPr>
          <p:nvPr>
            <p:ph type="title"/>
          </p:nvPr>
        </p:nvSpPr>
        <p:spPr/>
        <p:txBody>
          <a:bodyPr/>
          <a:lstStyle>
            <a:lvl1pPr>
              <a:defRPr sz="3200">
                <a:latin typeface="Times New Roman" panose="02020603050405020304" pitchFamily="18" charset="0"/>
                <a:cs typeface="Times New Roman" panose="02020603050405020304" pitchFamily="18"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200">
                <a:latin typeface="Times New Roman" panose="02020603050405020304" pitchFamily="18" charset="0"/>
                <a:cs typeface="Times New Roman" panose="02020603050405020304" pitchFamily="18" charset="0"/>
              </a:defRPr>
            </a:lvl1pPr>
            <a:lvl2pPr>
              <a:defRPr sz="2200">
                <a:latin typeface="Times New Roman" panose="02020603050405020304" pitchFamily="18" charset="0"/>
                <a:cs typeface="Times New Roman" panose="02020603050405020304" pitchFamily="18" charset="0"/>
              </a:defRPr>
            </a:lvl2pPr>
            <a:lvl3pPr>
              <a:defRPr sz="2200">
                <a:latin typeface="Times New Roman" panose="02020603050405020304" pitchFamily="18" charset="0"/>
                <a:cs typeface="Times New Roman" panose="02020603050405020304" pitchFamily="18" charset="0"/>
              </a:defRPr>
            </a:lvl3pPr>
            <a:lvl4pPr>
              <a:defRPr sz="2200">
                <a:latin typeface="Times New Roman" panose="02020603050405020304" pitchFamily="18" charset="0"/>
                <a:cs typeface="Times New Roman" panose="02020603050405020304" pitchFamily="18" charset="0"/>
              </a:defRPr>
            </a:lvl4pPr>
            <a:lvl5pPr>
              <a:defRPr sz="220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3"/>
          <p:cNvSpPr>
            <a:spLocks noGrp="1"/>
          </p:cNvSpPr>
          <p:nvPr>
            <p:ph type="dt" sz="half" idx="10"/>
          </p:nvPr>
        </p:nvSpPr>
        <p:spPr/>
        <p:txBody>
          <a:bodyPr/>
          <a:lstStyle>
            <a:lvl1pPr>
              <a:defRPr/>
            </a:lvl1pPr>
          </a:lstStyle>
          <a:p>
            <a:fld id="{855D514A-C139-4C43-B7AD-417D3DFEC2AE}" type="datetime1">
              <a:rPr lang="en-US" smtClean="0"/>
              <a:pPr/>
              <a:t>12/6/2023</a:t>
            </a:fld>
            <a:endParaRPr lang="en-US"/>
          </a:p>
        </p:txBody>
      </p:sp>
      <p:sp>
        <p:nvSpPr>
          <p:cNvPr id="11" name="Footer Placeholder 4"/>
          <p:cNvSpPr>
            <a:spLocks noGrp="1"/>
          </p:cNvSpPr>
          <p:nvPr>
            <p:ph type="ftr" sz="quarter" idx="11"/>
          </p:nvPr>
        </p:nvSpPr>
        <p:spPr/>
        <p:txBody>
          <a:bodyPr/>
          <a:lstStyle>
            <a:lvl1pPr>
              <a:defRPr/>
            </a:lvl1pPr>
          </a:lstStyle>
          <a:p>
            <a:endParaRPr lang="en-US"/>
          </a:p>
        </p:txBody>
      </p:sp>
      <p:sp>
        <p:nvSpPr>
          <p:cNvPr id="12" name="Slide Number Placeholder 5"/>
          <p:cNvSpPr>
            <a:spLocks noGrp="1"/>
          </p:cNvSpPr>
          <p:nvPr>
            <p:ph type="sldNum" sz="quarter" idx="12"/>
          </p:nvPr>
        </p:nvSpPr>
        <p:spPr/>
        <p:txBody>
          <a:bodyPr/>
          <a:lstStyle>
            <a:lvl1pPr>
              <a:defRPr/>
            </a:lvl1pPr>
          </a:lstStyle>
          <a:p>
            <a:fld id="{0F8887D6-2A35-42AC-99C1-5E14D32EE4CF}" type="slidenum">
              <a:rPr lang="en-US" smtClean="0"/>
              <a:pPr/>
              <a:t>‹#›</a:t>
            </a:fld>
            <a:endParaRPr lang="en-US"/>
          </a:p>
        </p:txBody>
      </p:sp>
    </p:spTree>
  </p:cSld>
  <p:clrMapOvr>
    <a:masterClrMapping/>
  </p:clrMapOvr>
  <p:transition advTm="4000">
    <p:cu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D9302ED2-293B-4145-9656-D7029350F814}" type="datetime1">
              <a:rPr lang="en-US" smtClean="0"/>
              <a:pPr/>
              <a:t>12/6/2023</a:t>
            </a:fld>
            <a:endParaRPr lang="en-US"/>
          </a:p>
        </p:txBody>
      </p:sp>
      <p:sp>
        <p:nvSpPr>
          <p:cNvPr id="24" name="Footer Placeholder 23"/>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8887D6-2A35-42AC-99C1-5E14D32EE4CF}" type="slidenum">
              <a:rPr lang="en-US" smtClean="0"/>
              <a:pPr/>
              <a:t>‹#›</a:t>
            </a:fld>
            <a:endParaRPr lang="en-US"/>
          </a:p>
        </p:txBody>
      </p:sp>
    </p:spTree>
  </p:cSld>
  <p:clrMapOvr>
    <a:masterClrMapping/>
  </p:clrMapOvr>
  <p:transition advTm="4000">
    <p:cut/>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0" y="0"/>
            <a:ext cx="6477000"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3716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b="1">
                <a:solidFill>
                  <a:srgbClr val="0070C0"/>
                </a:solidFill>
                <a:latin typeface="Times New Roman" pitchFamily="18" charset="0"/>
                <a:cs typeface="Times New Roman" pitchFamily="18" charset="0"/>
              </a:defRPr>
            </a:lvl1pPr>
          </a:lstStyle>
          <a:p>
            <a:fld id="{8B811EB5-7A13-4510-AD4A-781048FA5EB0}" type="datetime1">
              <a:rPr lang="en-US" smtClean="0"/>
              <a:pPr/>
              <a:t>12/6/2023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b="1">
                <a:solidFill>
                  <a:srgbClr val="0070C0"/>
                </a:solidFill>
                <a:latin typeface="Times New Roman" pitchFamily="18" charset="0"/>
                <a:ea typeface="ＭＳ Ｐゴシック" charset="-128"/>
                <a:cs typeface="Times New Roman" pitchFamily="18" charset="0"/>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b="1">
                <a:solidFill>
                  <a:srgbClr val="0070C0"/>
                </a:solidFill>
                <a:latin typeface="Times New Roman" pitchFamily="18" charset="0"/>
                <a:cs typeface="Times New Roman" pitchFamily="18" charset="0"/>
              </a:defRPr>
            </a:lvl1pPr>
          </a:lstStyle>
          <a:p>
            <a:fld id="{0F8887D6-2A35-42AC-99C1-5E14D32EE4CF}" type="slidenum">
              <a:rPr lang="en-US" smtClean="0"/>
              <a:pPr/>
              <a:t>‹#›</a:t>
            </a:fld>
            <a:endParaRPr lang="en-US"/>
          </a:p>
        </p:txBody>
      </p:sp>
      <p:sp>
        <p:nvSpPr>
          <p:cNvPr id="1031" name="Rectangle 11"/>
          <p:cNvSpPr>
            <a:spLocks noChangeArrowheads="1"/>
          </p:cNvSpPr>
          <p:nvPr/>
        </p:nvSpPr>
        <p:spPr bwMode="auto">
          <a:xfrm>
            <a:off x="0" y="0"/>
            <a:ext cx="91440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sp>
        <p:nvSpPr>
          <p:cNvPr id="8" name="Rectangle 11"/>
          <p:cNvSpPr>
            <a:spLocks noChangeArrowheads="1"/>
          </p:cNvSpPr>
          <p:nvPr/>
        </p:nvSpPr>
        <p:spPr bwMode="auto">
          <a:xfrm flipV="1">
            <a:off x="0" y="6705600"/>
            <a:ext cx="9144000" cy="198116"/>
          </a:xfrm>
          <a:prstGeom prst="rect">
            <a:avLst/>
          </a:prstGeom>
          <a:solidFill>
            <a:srgbClr val="FF0000"/>
          </a:solidFill>
          <a:ln w="9525">
            <a:noFill/>
            <a:miter lim="800000"/>
            <a:headEnd/>
            <a:tailEnd/>
          </a:ln>
          <a:effectLst/>
          <a:scene3d>
            <a:camera prst="orthographicFront"/>
            <a:lightRig rig="threePt" dir="t"/>
          </a:scene3d>
          <a:sp3d>
            <a:bevelB/>
          </a:sp3d>
        </p:spPr>
        <p:txBody>
          <a:bodyPr wrap="none" anchor="ctr"/>
          <a:lstStyle/>
          <a:p>
            <a:pPr>
              <a:defRPr/>
            </a:pPr>
            <a:endParaRPr lang="en-US">
              <a:latin typeface="Calibri" charset="0"/>
              <a:ea typeface="ＭＳ Ｐゴシック" charset="-128"/>
            </a:endParaRPr>
          </a:p>
        </p:txBody>
      </p:sp>
      <p:pic>
        <p:nvPicPr>
          <p:cNvPr id="1035"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pic>
        <p:nvPicPr>
          <p:cNvPr id="1036" name="Picture 10" descr="LOGO.gif"/>
          <p:cNvPicPr>
            <a:picLocks noChangeAspect="1"/>
          </p:cNvPicPr>
          <p:nvPr/>
        </p:nvPicPr>
        <p:blipFill>
          <a:blip r:embed="rId5" cstate="print"/>
          <a:srcRect b="10713"/>
          <a:stretch>
            <a:fillRect/>
          </a:stretch>
        </p:blipFill>
        <p:spPr bwMode="auto">
          <a:xfrm>
            <a:off x="6553200" y="228600"/>
            <a:ext cx="2057400" cy="635000"/>
          </a:xfrm>
          <a:prstGeom prst="rect">
            <a:avLst/>
          </a:prstGeom>
          <a:noFill/>
          <a:ln w="9525">
            <a:noFill/>
            <a:miter lim="800000"/>
            <a:headEnd/>
            <a:tailEnd/>
          </a:ln>
        </p:spPr>
      </p:pic>
      <p:grpSp>
        <p:nvGrpSpPr>
          <p:cNvPr id="2" name="Group 7"/>
          <p:cNvGrpSpPr>
            <a:grpSpLocks/>
          </p:cNvGrpSpPr>
          <p:nvPr/>
        </p:nvGrpSpPr>
        <p:grpSpPr bwMode="auto">
          <a:xfrm>
            <a:off x="6146800" y="0"/>
            <a:ext cx="2997200" cy="876300"/>
            <a:chOff x="6096000" y="3924300"/>
            <a:chExt cx="2997200" cy="876300"/>
          </a:xfrm>
        </p:grpSpPr>
        <p:sp>
          <p:nvSpPr>
            <p:cNvPr id="1039" name="Rectangle 11"/>
            <p:cNvSpPr>
              <a:spLocks noChangeArrowheads="1"/>
            </p:cNvSpPr>
            <p:nvPr/>
          </p:nvSpPr>
          <p:spPr bwMode="auto">
            <a:xfrm>
              <a:off x="6096000" y="3924300"/>
              <a:ext cx="2997200" cy="838200"/>
            </a:xfrm>
            <a:prstGeom prst="rect">
              <a:avLst/>
            </a:prstGeom>
            <a:solidFill>
              <a:srgbClr val="FF3300"/>
            </a:solidFill>
            <a:ln w="9525">
              <a:noFill/>
              <a:miter lim="800000"/>
              <a:headEnd/>
              <a:tailEnd/>
            </a:ln>
          </p:spPr>
          <p:txBody>
            <a:bodyPr wrap="none" anchor="ctr"/>
            <a:lstStyle/>
            <a:p>
              <a:endParaRPr lang="en-US">
                <a:latin typeface="Calibri" pitchFamily="34" charset="0"/>
              </a:endParaRPr>
            </a:p>
          </p:txBody>
        </p:sp>
        <p:pic>
          <p:nvPicPr>
            <p:cNvPr id="1040" name="Picture 9" descr="LOGO.gif"/>
            <p:cNvPicPr>
              <a:picLocks noChangeAspect="1"/>
            </p:cNvPicPr>
            <p:nvPr/>
          </p:nvPicPr>
          <p:blipFill>
            <a:blip r:embed="rId5" cstate="print"/>
            <a:srcRect b="10713"/>
            <a:stretch>
              <a:fillRect/>
            </a:stretch>
          </p:blipFill>
          <p:spPr bwMode="auto">
            <a:xfrm>
              <a:off x="6502400" y="4152900"/>
              <a:ext cx="2057400" cy="635000"/>
            </a:xfrm>
            <a:prstGeom prst="rect">
              <a:avLst/>
            </a:prstGeom>
            <a:noFill/>
            <a:ln w="9525">
              <a:noFill/>
              <a:miter lim="800000"/>
              <a:headEnd/>
              <a:tailEnd/>
            </a:ln>
          </p:spPr>
        </p:pic>
        <p:sp>
          <p:nvSpPr>
            <p:cNvPr id="19" name="Rectangle 18"/>
            <p:cNvSpPr/>
            <p:nvPr/>
          </p:nvSpPr>
          <p:spPr>
            <a:xfrm>
              <a:off x="6477000" y="4114800"/>
              <a:ext cx="2076450" cy="685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pic>
        <p:nvPicPr>
          <p:cNvPr id="1038" name="Picture 15" descr="logo.jpg"/>
          <p:cNvPicPr>
            <a:picLocks noChangeAspect="1"/>
          </p:cNvPicPr>
          <p:nvPr/>
        </p:nvPicPr>
        <p:blipFill>
          <a:blip r:embed="rId6" cstate="print"/>
          <a:srcRect/>
          <a:stretch>
            <a:fillRect/>
          </a:stretch>
        </p:blipFill>
        <p:spPr bwMode="auto">
          <a:xfrm>
            <a:off x="6553200" y="228600"/>
            <a:ext cx="1920875" cy="6096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Lst>
  <p:transition advTm="4000">
    <p:cut/>
  </p:transition>
  <p:hf sldNum="0" hdr="0" ftr="0" dt="0"/>
  <p:txStyles>
    <p:titleStyle>
      <a:lvl1pPr algn="ctr" rtl="0" eaLnBrk="1" fontAlgn="base" hangingPunct="1">
        <a:spcBef>
          <a:spcPct val="0"/>
        </a:spcBef>
        <a:spcAft>
          <a:spcPct val="0"/>
        </a:spcAft>
        <a:defRPr sz="3000" kern="1200">
          <a:solidFill>
            <a:schemeClr val="tx1"/>
          </a:solidFill>
          <a:latin typeface="+mj-lt"/>
          <a:ea typeface="MS PGothic"/>
          <a:cs typeface="MS PGothic"/>
        </a:defRPr>
      </a:lvl1pPr>
      <a:lvl2pPr algn="ctr" rtl="0" eaLnBrk="1" fontAlgn="base" hangingPunct="1">
        <a:spcBef>
          <a:spcPct val="0"/>
        </a:spcBef>
        <a:spcAft>
          <a:spcPct val="0"/>
        </a:spcAft>
        <a:defRPr sz="3000">
          <a:solidFill>
            <a:schemeClr val="tx1"/>
          </a:solidFill>
          <a:latin typeface="Calibri" charset="0"/>
          <a:ea typeface="MS PGothic"/>
          <a:cs typeface="MS PGothic"/>
        </a:defRPr>
      </a:lvl2pPr>
      <a:lvl3pPr algn="ctr" rtl="0" eaLnBrk="1" fontAlgn="base" hangingPunct="1">
        <a:spcBef>
          <a:spcPct val="0"/>
        </a:spcBef>
        <a:spcAft>
          <a:spcPct val="0"/>
        </a:spcAft>
        <a:defRPr sz="3000">
          <a:solidFill>
            <a:schemeClr val="tx1"/>
          </a:solidFill>
          <a:latin typeface="Calibri" charset="0"/>
          <a:ea typeface="MS PGothic"/>
          <a:cs typeface="MS PGothic"/>
        </a:defRPr>
      </a:lvl3pPr>
      <a:lvl4pPr algn="ctr" rtl="0" eaLnBrk="1" fontAlgn="base" hangingPunct="1">
        <a:spcBef>
          <a:spcPct val="0"/>
        </a:spcBef>
        <a:spcAft>
          <a:spcPct val="0"/>
        </a:spcAft>
        <a:defRPr sz="3000">
          <a:solidFill>
            <a:schemeClr val="tx1"/>
          </a:solidFill>
          <a:latin typeface="Calibri" charset="0"/>
          <a:ea typeface="MS PGothic"/>
          <a:cs typeface="MS PGothic"/>
        </a:defRPr>
      </a:lvl4pPr>
      <a:lvl5pPr algn="ctr" rtl="0" eaLnBrk="1" fontAlgn="base" hangingPunct="1">
        <a:spcBef>
          <a:spcPct val="0"/>
        </a:spcBef>
        <a:spcAft>
          <a:spcPct val="0"/>
        </a:spcAft>
        <a:defRPr sz="3000">
          <a:solidFill>
            <a:schemeClr val="tx1"/>
          </a:solidFill>
          <a:latin typeface="Calibri" charset="0"/>
          <a:ea typeface="MS PGothic"/>
          <a:cs typeface="MS PGothic"/>
        </a:defRPr>
      </a:lvl5pPr>
      <a:lvl6pPr marL="457200" algn="ctr" rtl="0" eaLnBrk="1" fontAlgn="base" hangingPunct="1">
        <a:spcBef>
          <a:spcPct val="0"/>
        </a:spcBef>
        <a:spcAft>
          <a:spcPct val="0"/>
        </a:spcAft>
        <a:defRPr sz="3000">
          <a:solidFill>
            <a:schemeClr val="tx1"/>
          </a:solidFill>
          <a:latin typeface="Calibri" charset="0"/>
          <a:ea typeface="ＭＳ Ｐゴシック" charset="-128"/>
        </a:defRPr>
      </a:lvl6pPr>
      <a:lvl7pPr marL="914400" algn="ctr" rtl="0" eaLnBrk="1" fontAlgn="base" hangingPunct="1">
        <a:spcBef>
          <a:spcPct val="0"/>
        </a:spcBef>
        <a:spcAft>
          <a:spcPct val="0"/>
        </a:spcAft>
        <a:defRPr sz="3000">
          <a:solidFill>
            <a:schemeClr val="tx1"/>
          </a:solidFill>
          <a:latin typeface="Calibri" charset="0"/>
          <a:ea typeface="ＭＳ Ｐゴシック" charset="-128"/>
        </a:defRPr>
      </a:lvl7pPr>
      <a:lvl8pPr marL="1371600" algn="ctr" rtl="0" eaLnBrk="1" fontAlgn="base" hangingPunct="1">
        <a:spcBef>
          <a:spcPct val="0"/>
        </a:spcBef>
        <a:spcAft>
          <a:spcPct val="0"/>
        </a:spcAft>
        <a:defRPr sz="3000">
          <a:solidFill>
            <a:schemeClr val="tx1"/>
          </a:solidFill>
          <a:latin typeface="Calibri" charset="0"/>
          <a:ea typeface="ＭＳ Ｐゴシック" charset="-128"/>
        </a:defRPr>
      </a:lvl8pPr>
      <a:lvl9pPr marL="1828800" algn="ctr" rtl="0" eaLnBrk="1" fontAlgn="base" hangingPunct="1">
        <a:spcBef>
          <a:spcPct val="0"/>
        </a:spcBef>
        <a:spcAft>
          <a:spcPct val="0"/>
        </a:spcAft>
        <a:defRPr sz="3000">
          <a:solidFill>
            <a:schemeClr val="tx1"/>
          </a:solidFill>
          <a:latin typeface="Calibri" charset="0"/>
          <a:ea typeface="ＭＳ Ｐゴシック" charset="-128"/>
        </a:defRPr>
      </a:lvl9pPr>
    </p:titleStyle>
    <p:bodyStyle>
      <a:lvl1pPr marL="342900" indent="-342900" algn="l" rtl="0" eaLnBrk="1" fontAlgn="base" hangingPunct="1">
        <a:spcBef>
          <a:spcPct val="20000"/>
        </a:spcBef>
        <a:spcAft>
          <a:spcPct val="0"/>
        </a:spcAft>
        <a:buFont typeface="Arial" pitchFamily="34" charset="0"/>
        <a:buChar char="•"/>
        <a:defRPr sz="3200" kern="1200">
          <a:solidFill>
            <a:schemeClr val="tx1"/>
          </a:solidFill>
          <a:latin typeface="+mn-lt"/>
          <a:ea typeface="MS PGothic"/>
          <a:cs typeface="MS PGothic"/>
        </a:defRPr>
      </a:lvl1pPr>
      <a:lvl2pPr marL="742950" indent="-285750" algn="l" rtl="0" eaLnBrk="1" fontAlgn="base" hangingPunct="1">
        <a:spcBef>
          <a:spcPct val="20000"/>
        </a:spcBef>
        <a:spcAft>
          <a:spcPct val="0"/>
        </a:spcAft>
        <a:buFont typeface="Arial" pitchFamily="34" charset="0"/>
        <a:buChar char="–"/>
        <a:defRPr sz="2800" kern="1200">
          <a:solidFill>
            <a:schemeClr val="tx1"/>
          </a:solidFill>
          <a:latin typeface="+mn-lt"/>
          <a:ea typeface="MS PGothic"/>
          <a:cs typeface="MS PGothic"/>
        </a:defRPr>
      </a:lvl2pPr>
      <a:lvl3pPr marL="1143000" indent="-228600" algn="l" rtl="0" eaLnBrk="1" fontAlgn="base" hangingPunct="1">
        <a:spcBef>
          <a:spcPct val="20000"/>
        </a:spcBef>
        <a:spcAft>
          <a:spcPct val="0"/>
        </a:spcAft>
        <a:buFont typeface="Arial" pitchFamily="34" charset="0"/>
        <a:buChar char="•"/>
        <a:defRPr sz="2400" kern="1200">
          <a:solidFill>
            <a:schemeClr val="tx1"/>
          </a:solidFill>
          <a:latin typeface="+mn-lt"/>
          <a:ea typeface="MS PGothic"/>
          <a:cs typeface="MS PGothic"/>
        </a:defRPr>
      </a:lvl3pPr>
      <a:lvl4pPr marL="16002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4pPr>
      <a:lvl5pPr marL="2057400" indent="-228600" algn="l" rtl="0" eaLnBrk="1" fontAlgn="base" hangingPunct="1">
        <a:spcBef>
          <a:spcPct val="20000"/>
        </a:spcBef>
        <a:spcAft>
          <a:spcPct val="0"/>
        </a:spcAft>
        <a:buFont typeface="Arial" pitchFamily="34" charset="0"/>
        <a:buChar char="»"/>
        <a:defRPr sz="2000" kern="1200">
          <a:solidFill>
            <a:schemeClr val="tx1"/>
          </a:solidFill>
          <a:latin typeface="+mn-lt"/>
          <a:ea typeface="MS PGothic"/>
          <a:cs typeface="MS PGothic"/>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8" Type="http://schemas.openxmlformats.org/officeDocument/2006/relationships/hyperlink" Target="https://www.recipegirl.com/mixed-green-salad-with-honey-lemon-dressing/" TargetMode="External"/><Relationship Id="rId3" Type="http://schemas.openxmlformats.org/officeDocument/2006/relationships/hyperlink" Target="https://smittenkitchen.com/recipes/greek/?format=photo" TargetMode="External"/><Relationship Id="rId7" Type="http://schemas.openxmlformats.org/officeDocument/2006/relationships/hyperlink" Target="https://pinchofyum.com/winter-grain-bowl-with-balsamic-dressing" TargetMode="External"/><Relationship Id="rId2" Type="http://schemas.openxmlformats.org/officeDocument/2006/relationships/hyperlink" Target="https://www.epicurious.com/recipes-menus/best-cookie-recipes-chocolate-chip-raisin-peanut-butter-gallery" TargetMode="External"/><Relationship Id="rId1" Type="http://schemas.openxmlformats.org/officeDocument/2006/relationships/slideLayout" Target="../slideLayouts/slideLayout3.xml"/><Relationship Id="rId6" Type="http://schemas.openxmlformats.org/officeDocument/2006/relationships/hyperlink" Target="https://damndelicious.net/2020/12/18/garlic-rosemary-beef-tenderloin/" TargetMode="External"/><Relationship Id="rId5" Type="http://schemas.openxmlformats.org/officeDocument/2006/relationships/hyperlink" Target="https://www.closetcooking.com/20-apple-icious-recipes/" TargetMode="External"/><Relationship Id="rId4" Type="http://schemas.openxmlformats.org/officeDocument/2006/relationships/hyperlink" Target="https://www.101cookbooks.com/homemade-spice-blends/"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3.xml"/><Relationship Id="rId5" Type="http://schemas.openxmlformats.org/officeDocument/2006/relationships/image" Target="../media/image7.jpe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43608" y="1628800"/>
            <a:ext cx="6624736" cy="1200329"/>
          </a:xfrm>
          <a:prstGeom prst="rect">
            <a:avLst/>
          </a:prstGeom>
          <a:noFill/>
        </p:spPr>
        <p:txBody>
          <a:bodyPr wrap="square" rtlCol="0">
            <a:spAutoFit/>
          </a:bodyPr>
          <a:lstStyle/>
          <a:p>
            <a:pPr algn="ctr"/>
            <a:r>
              <a:rPr lang="en-US" sz="3600" dirty="0">
                <a:solidFill>
                  <a:srgbClr val="FF0000"/>
                </a:solidFill>
                <a:latin typeface="Arial Black" pitchFamily="34" charset="0"/>
              </a:rPr>
              <a:t>Front End Engineering-I Project</a:t>
            </a:r>
          </a:p>
        </p:txBody>
      </p:sp>
      <p:sp>
        <p:nvSpPr>
          <p:cNvPr id="5" name="TextBox 4"/>
          <p:cNvSpPr txBox="1"/>
          <p:nvPr/>
        </p:nvSpPr>
        <p:spPr>
          <a:xfrm>
            <a:off x="3275856" y="4653136"/>
            <a:ext cx="255198" cy="954107"/>
          </a:xfrm>
          <a:prstGeom prst="rect">
            <a:avLst/>
          </a:prstGeom>
          <a:noFill/>
        </p:spPr>
        <p:txBody>
          <a:bodyPr wrap="none" rtlCol="0">
            <a:spAutoFit/>
          </a:bodyPr>
          <a:lstStyle/>
          <a:p>
            <a:r>
              <a:rPr lang="en-US" sz="2000" dirty="0">
                <a:latin typeface="Times New Roman" pitchFamily="18" charset="0"/>
                <a:cs typeface="Times New Roman" pitchFamily="18" charset="0"/>
              </a:rPr>
              <a:t>:</a:t>
            </a:r>
          </a:p>
          <a:p>
            <a:endParaRPr lang="en-US" dirty="0"/>
          </a:p>
          <a:p>
            <a:endParaRPr lang="en-US" dirty="0"/>
          </a:p>
        </p:txBody>
      </p:sp>
      <p:sp>
        <p:nvSpPr>
          <p:cNvPr id="6" name="TextBox 5">
            <a:extLst>
              <a:ext uri="{FF2B5EF4-FFF2-40B4-BE49-F238E27FC236}">
                <a16:creationId xmlns:a16="http://schemas.microsoft.com/office/drawing/2014/main" id="{39596CC0-0544-9FD2-7AFD-B23ECB7AE8F4}"/>
              </a:ext>
            </a:extLst>
          </p:cNvPr>
          <p:cNvSpPr txBox="1"/>
          <p:nvPr/>
        </p:nvSpPr>
        <p:spPr>
          <a:xfrm>
            <a:off x="2195736" y="2852936"/>
            <a:ext cx="5112568" cy="2215991"/>
          </a:xfrm>
          <a:prstGeom prst="rect">
            <a:avLst/>
          </a:prstGeom>
          <a:solidFill>
            <a:schemeClr val="accent6">
              <a:lumMod val="60000"/>
              <a:lumOff val="40000"/>
            </a:schemeClr>
          </a:solidFill>
        </p:spPr>
        <p:txBody>
          <a:bodyPr wrap="square" rtlCol="0">
            <a:spAutoFit/>
          </a:bodyPr>
          <a:lstStyle/>
          <a:p>
            <a:r>
              <a:rPr lang="en-US" sz="2000" dirty="0"/>
              <a:t>Team Details:</a:t>
            </a:r>
          </a:p>
          <a:p>
            <a:r>
              <a:rPr lang="en-US" sz="2000" dirty="0"/>
              <a:t>Mr. Aman Kumar: 2310991770</a:t>
            </a:r>
          </a:p>
          <a:p>
            <a:r>
              <a:rPr lang="en-US" sz="2000" dirty="0"/>
              <a:t>Ms. </a:t>
            </a:r>
            <a:r>
              <a:rPr lang="en-US" sz="2000" dirty="0" err="1"/>
              <a:t>Amisha</a:t>
            </a:r>
            <a:r>
              <a:rPr lang="en-US" sz="2000" dirty="0"/>
              <a:t> </a:t>
            </a:r>
            <a:r>
              <a:rPr lang="en-US" sz="2000" dirty="0" err="1"/>
              <a:t>Pundir</a:t>
            </a:r>
            <a:r>
              <a:rPr lang="en-US" sz="2000" dirty="0"/>
              <a:t>: 2310991771</a:t>
            </a:r>
          </a:p>
          <a:p>
            <a:r>
              <a:rPr lang="en-US" sz="2000" dirty="0"/>
              <a:t>Ms. Amrit Kaur: 2310991772</a:t>
            </a:r>
          </a:p>
          <a:p>
            <a:endParaRPr lang="en-US" sz="2000" dirty="0"/>
          </a:p>
          <a:p>
            <a:r>
              <a:rPr lang="en-US" sz="2000" dirty="0">
                <a:latin typeface="Times New Roman" pitchFamily="18" charset="0"/>
                <a:cs typeface="Times New Roman" pitchFamily="18" charset="0"/>
              </a:rPr>
              <a:t>Faculty Coordinator: Mr. Ratan Deep </a:t>
            </a:r>
            <a:r>
              <a:rPr lang="en-US" sz="2000" dirty="0" err="1">
                <a:latin typeface="Times New Roman" pitchFamily="18" charset="0"/>
                <a:cs typeface="Times New Roman" pitchFamily="18" charset="0"/>
              </a:rPr>
              <a:t>Aneja</a:t>
            </a:r>
            <a:endParaRPr lang="en-US" dirty="0">
              <a:solidFill>
                <a:schemeClr val="bg1"/>
              </a:solidFill>
            </a:endParaRPr>
          </a:p>
          <a:p>
            <a:endParaRPr lang="en-US" dirty="0">
              <a:solidFill>
                <a:schemeClr val="bg1"/>
              </a:solidFill>
            </a:endParaRPr>
          </a:p>
        </p:txBody>
      </p:sp>
      <p:sp>
        <p:nvSpPr>
          <p:cNvPr id="9" name="TextBox 8"/>
          <p:cNvSpPr txBox="1"/>
          <p:nvPr/>
        </p:nvSpPr>
        <p:spPr>
          <a:xfrm>
            <a:off x="1187624" y="5661248"/>
            <a:ext cx="6947095" cy="707886"/>
          </a:xfrm>
          <a:prstGeom prst="rect">
            <a:avLst/>
          </a:prstGeom>
          <a:noFill/>
        </p:spPr>
        <p:txBody>
          <a:bodyPr wrap="none" rtlCol="0">
            <a:spAutoFit/>
          </a:bodyPr>
          <a:lstStyle/>
          <a:p>
            <a:r>
              <a:rPr lang="en-US" sz="2000" b="1" dirty="0" err="1">
                <a:solidFill>
                  <a:srgbClr val="FF0000"/>
                </a:solidFill>
                <a:latin typeface="Times New Roman" pitchFamily="18" charset="0"/>
                <a:cs typeface="Times New Roman" pitchFamily="18" charset="0"/>
              </a:rPr>
              <a:t>Chitkara</a:t>
            </a:r>
            <a:r>
              <a:rPr lang="en-US" sz="2000" b="1" dirty="0">
                <a:solidFill>
                  <a:srgbClr val="FF0000"/>
                </a:solidFill>
                <a:latin typeface="Times New Roman" pitchFamily="18" charset="0"/>
                <a:cs typeface="Times New Roman" pitchFamily="18" charset="0"/>
              </a:rPr>
              <a:t> University Institute of Engineering and Technology, </a:t>
            </a:r>
          </a:p>
          <a:p>
            <a:pPr algn="ctr"/>
            <a:r>
              <a:rPr lang="en-US" sz="2000" b="1" dirty="0" err="1">
                <a:solidFill>
                  <a:srgbClr val="FF0000"/>
                </a:solidFill>
                <a:latin typeface="Times New Roman" pitchFamily="18" charset="0"/>
                <a:cs typeface="Times New Roman" pitchFamily="18" charset="0"/>
              </a:rPr>
              <a:t>Chitkara</a:t>
            </a:r>
            <a:r>
              <a:rPr lang="en-US" sz="2000" b="1" dirty="0">
                <a:solidFill>
                  <a:srgbClr val="FF0000"/>
                </a:solidFill>
                <a:latin typeface="Times New Roman" pitchFamily="18" charset="0"/>
                <a:cs typeface="Times New Roman" pitchFamily="18" charset="0"/>
              </a:rPr>
              <a:t> University, Punjab</a:t>
            </a:r>
          </a:p>
        </p:txBody>
      </p:sp>
    </p:spTree>
  </p:cSld>
  <p:clrMapOvr>
    <a:masterClrMapping/>
  </p:clrMapOvr>
  <mc:AlternateContent xmlns:mc="http://schemas.openxmlformats.org/markup-compatibility/2006">
    <mc:Choice xmlns:p14="http://schemas.microsoft.com/office/powerpoint/2010/main" Requires="p14">
      <p:transition p14:dur="0" advTm="4000"/>
    </mc:Choice>
    <mc:Fallback>
      <p:transition advTm="4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3E87E73-B58E-2B92-60C1-20B430A125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20072" y="2772048"/>
            <a:ext cx="3744417" cy="3816424"/>
          </a:xfrm>
          <a:prstGeom prst="rect">
            <a:avLst/>
          </a:prstGeom>
        </p:spPr>
      </p:pic>
      <p:pic>
        <p:nvPicPr>
          <p:cNvPr id="5" name="Picture 4">
            <a:extLst>
              <a:ext uri="{FF2B5EF4-FFF2-40B4-BE49-F238E27FC236}">
                <a16:creationId xmlns:a16="http://schemas.microsoft.com/office/drawing/2014/main" id="{8CC315AC-B18A-8050-2674-E503136D33E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0843" y="1583916"/>
            <a:ext cx="4536504" cy="3096344"/>
          </a:xfrm>
          <a:prstGeom prst="rect">
            <a:avLst/>
          </a:prstGeom>
        </p:spPr>
      </p:pic>
      <p:sp>
        <p:nvSpPr>
          <p:cNvPr id="6" name="TextBox 5">
            <a:extLst>
              <a:ext uri="{FF2B5EF4-FFF2-40B4-BE49-F238E27FC236}">
                <a16:creationId xmlns:a16="http://schemas.microsoft.com/office/drawing/2014/main" id="{795B72DA-9D00-1B03-6AA7-51D8D397F734}"/>
              </a:ext>
            </a:extLst>
          </p:cNvPr>
          <p:cNvSpPr txBox="1"/>
          <p:nvPr/>
        </p:nvSpPr>
        <p:spPr>
          <a:xfrm>
            <a:off x="683568" y="980728"/>
            <a:ext cx="8496944" cy="369332"/>
          </a:xfrm>
          <a:prstGeom prst="rect">
            <a:avLst/>
          </a:prstGeom>
          <a:noFill/>
        </p:spPr>
        <p:txBody>
          <a:bodyPr wrap="square" rtlCol="0">
            <a:spAutoFit/>
          </a:bodyPr>
          <a:lstStyle/>
          <a:p>
            <a:r>
              <a:rPr lang="en-US" dirty="0"/>
              <a:t>                                      LOGIN PAGE AND OUR MESSAGE</a:t>
            </a:r>
          </a:p>
        </p:txBody>
      </p:sp>
    </p:spTree>
    <p:extLst>
      <p:ext uri="{BB962C8B-B14F-4D97-AF65-F5344CB8AC3E}">
        <p14:creationId xmlns:p14="http://schemas.microsoft.com/office/powerpoint/2010/main" val="191093293"/>
      </p:ext>
    </p:extLst>
  </p:cSld>
  <p:clrMapOvr>
    <a:masterClrMapping/>
  </p:clrMapOvr>
  <mc:AlternateContent xmlns:mc="http://schemas.openxmlformats.org/markup-compatibility/2006">
    <mc:Choice xmlns:p14="http://schemas.microsoft.com/office/powerpoint/2010/main" Requires="p14">
      <p:transition p14:dur="0" advTm="4000"/>
    </mc:Choice>
    <mc:Fallback>
      <p:transition advTm="40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EB8C626-EDC9-0CC0-DE90-F6B19DFA45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14487"/>
            <a:ext cx="9144000" cy="5054873"/>
          </a:xfrm>
          <a:prstGeom prst="rect">
            <a:avLst/>
          </a:prstGeom>
        </p:spPr>
      </p:pic>
      <p:sp>
        <p:nvSpPr>
          <p:cNvPr id="4" name="TextBox 3">
            <a:extLst>
              <a:ext uri="{FF2B5EF4-FFF2-40B4-BE49-F238E27FC236}">
                <a16:creationId xmlns:a16="http://schemas.microsoft.com/office/drawing/2014/main" id="{D12EDBA1-9657-3E65-6DEB-657A2319C09A}"/>
              </a:ext>
            </a:extLst>
          </p:cNvPr>
          <p:cNvSpPr txBox="1"/>
          <p:nvPr/>
        </p:nvSpPr>
        <p:spPr>
          <a:xfrm>
            <a:off x="611560" y="1052736"/>
            <a:ext cx="7560840" cy="400110"/>
          </a:xfrm>
          <a:prstGeom prst="rect">
            <a:avLst/>
          </a:prstGeom>
          <a:noFill/>
        </p:spPr>
        <p:txBody>
          <a:bodyPr wrap="square" rtlCol="0">
            <a:spAutoFit/>
          </a:bodyPr>
          <a:lstStyle/>
          <a:p>
            <a:r>
              <a:rPr lang="en-US" sz="2000" dirty="0"/>
              <a:t>                                                     MENU PAGE</a:t>
            </a:r>
          </a:p>
        </p:txBody>
      </p:sp>
    </p:spTree>
    <p:extLst>
      <p:ext uri="{BB962C8B-B14F-4D97-AF65-F5344CB8AC3E}">
        <p14:creationId xmlns:p14="http://schemas.microsoft.com/office/powerpoint/2010/main" val="2367942724"/>
      </p:ext>
    </p:extLst>
  </p:cSld>
  <p:clrMapOvr>
    <a:masterClrMapping/>
  </p:clrMapOvr>
  <mc:AlternateContent xmlns:mc="http://schemas.openxmlformats.org/markup-compatibility/2006">
    <mc:Choice xmlns:p14="http://schemas.microsoft.com/office/powerpoint/2010/main" Requires="p14">
      <p:transition p14:dur="0" advTm="4000"/>
    </mc:Choice>
    <mc:Fallback>
      <p:transition advTm="4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A6061EB-A6BD-E2B3-8C4A-ECA6EE98C9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435" y="1628800"/>
            <a:ext cx="9144000" cy="5112568"/>
          </a:xfrm>
          <a:prstGeom prst="rect">
            <a:avLst/>
          </a:prstGeom>
        </p:spPr>
      </p:pic>
      <p:sp>
        <p:nvSpPr>
          <p:cNvPr id="5" name="TextBox 4">
            <a:extLst>
              <a:ext uri="{FF2B5EF4-FFF2-40B4-BE49-F238E27FC236}">
                <a16:creationId xmlns:a16="http://schemas.microsoft.com/office/drawing/2014/main" id="{C64CD1DD-5E65-78D4-4938-61C1F1A590CC}"/>
              </a:ext>
            </a:extLst>
          </p:cNvPr>
          <p:cNvSpPr txBox="1"/>
          <p:nvPr/>
        </p:nvSpPr>
        <p:spPr>
          <a:xfrm>
            <a:off x="28435" y="980728"/>
            <a:ext cx="9144000" cy="369332"/>
          </a:xfrm>
          <a:prstGeom prst="rect">
            <a:avLst/>
          </a:prstGeom>
          <a:noFill/>
        </p:spPr>
        <p:txBody>
          <a:bodyPr wrap="square" rtlCol="0">
            <a:spAutoFit/>
          </a:bodyPr>
          <a:lstStyle/>
          <a:p>
            <a:r>
              <a:rPr lang="en-US" dirty="0"/>
              <a:t>                                                                    FEEDBACK FORM</a:t>
            </a:r>
          </a:p>
        </p:txBody>
      </p:sp>
    </p:spTree>
    <p:extLst>
      <p:ext uri="{BB962C8B-B14F-4D97-AF65-F5344CB8AC3E}">
        <p14:creationId xmlns:p14="http://schemas.microsoft.com/office/powerpoint/2010/main" val="3250113264"/>
      </p:ext>
    </p:extLst>
  </p:cSld>
  <p:clrMapOvr>
    <a:masterClrMapping/>
  </p:clrMapOvr>
  <mc:AlternateContent xmlns:mc="http://schemas.openxmlformats.org/markup-compatibility/2006">
    <mc:Choice xmlns:p14="http://schemas.microsoft.com/office/powerpoint/2010/main" Requires="p14">
      <p:transition p14:dur="0" advTm="4000"/>
    </mc:Choice>
    <mc:Fallback>
      <p:transition advTm="4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Conclusion</a:t>
            </a:r>
          </a:p>
        </p:txBody>
      </p:sp>
      <p:sp>
        <p:nvSpPr>
          <p:cNvPr id="4" name="TextBox 3"/>
          <p:cNvSpPr txBox="1"/>
          <p:nvPr/>
        </p:nvSpPr>
        <p:spPr>
          <a:xfrm>
            <a:off x="357174" y="1052736"/>
            <a:ext cx="8429652" cy="2677656"/>
          </a:xfrm>
          <a:prstGeom prst="rect">
            <a:avLst/>
          </a:prstGeom>
          <a:noFill/>
        </p:spPr>
        <p:txBody>
          <a:bodyPr wrap="square" rtlCol="0">
            <a:spAutoFit/>
          </a:bodyPr>
          <a:lstStyle/>
          <a:p>
            <a:r>
              <a:rPr lang="en-US" sz="2400" dirty="0"/>
              <a:t>In conclusion, food blogging is a vibrant and dynamic niche within the digital landscape that offers both opportunities and challenges  </a:t>
            </a:r>
          </a:p>
          <a:p>
            <a:endParaRPr lang="en-US" sz="2400" dirty="0"/>
          </a:p>
          <a:p>
            <a:r>
              <a:rPr lang="en-US" sz="2400" dirty="0"/>
              <a:t>To succeed in the world of food blogging, </a:t>
            </a:r>
            <a:r>
              <a:rPr lang="en-US" sz="2400" u="sng" dirty="0"/>
              <a:t>one must navigate through the complexities of content creation, audience engagement, and monetization </a:t>
            </a:r>
            <a:r>
              <a:rPr lang="en-US" sz="2400" dirty="0"/>
              <a:t>while adhering to legal and ethical standards.</a:t>
            </a:r>
          </a:p>
        </p:txBody>
      </p:sp>
      <p:pic>
        <p:nvPicPr>
          <p:cNvPr id="9" name="Picture 8">
            <a:extLst>
              <a:ext uri="{FF2B5EF4-FFF2-40B4-BE49-F238E27FC236}">
                <a16:creationId xmlns:a16="http://schemas.microsoft.com/office/drawing/2014/main" id="{1FB5407D-D1AB-4835-8169-EF7DAB2444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5384015" y="3119750"/>
            <a:ext cx="2802432" cy="4023717"/>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4000"/>
    </mc:Choice>
    <mc:Fallback>
      <p:transition advTm="400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References/Links used</a:t>
            </a:r>
          </a:p>
        </p:txBody>
      </p:sp>
      <p:sp>
        <p:nvSpPr>
          <p:cNvPr id="3" name="Rectangle 2"/>
          <p:cNvSpPr/>
          <p:nvPr/>
        </p:nvSpPr>
        <p:spPr>
          <a:xfrm>
            <a:off x="395536" y="1196752"/>
            <a:ext cx="8136904" cy="584775"/>
          </a:xfrm>
          <a:prstGeom prst="rect">
            <a:avLst/>
          </a:prstGeom>
        </p:spPr>
        <p:txBody>
          <a:bodyPr wrap="square">
            <a:spAutoFit/>
          </a:bodyPr>
          <a:lstStyle/>
          <a:p>
            <a:pPr>
              <a:buFont typeface="Arial" pitchFamily="34" charset="0"/>
              <a:buChar char="•"/>
            </a:pPr>
            <a:endParaRPr lang="en-US" sz="3200" dirty="0">
              <a:latin typeface="Times New Roman" pitchFamily="18" charset="0"/>
              <a:cs typeface="Times New Roman" pitchFamily="18" charset="0"/>
            </a:endParaRPr>
          </a:p>
        </p:txBody>
      </p:sp>
      <p:sp>
        <p:nvSpPr>
          <p:cNvPr id="4" name="TextBox 3">
            <a:extLst>
              <a:ext uri="{FF2B5EF4-FFF2-40B4-BE49-F238E27FC236}">
                <a16:creationId xmlns:a16="http://schemas.microsoft.com/office/drawing/2014/main" id="{34DD580B-F77B-4351-A804-1FC3294DAC66}"/>
              </a:ext>
            </a:extLst>
          </p:cNvPr>
          <p:cNvSpPr txBox="1"/>
          <p:nvPr/>
        </p:nvSpPr>
        <p:spPr>
          <a:xfrm>
            <a:off x="503548" y="1052736"/>
            <a:ext cx="7920880" cy="5206554"/>
          </a:xfrm>
          <a:prstGeom prst="rect">
            <a:avLst/>
          </a:prstGeom>
          <a:noFill/>
        </p:spPr>
        <p:txBody>
          <a:bodyPr wrap="square" rtlCol="0">
            <a:spAutoFit/>
          </a:bodyPr>
          <a:lstStyle/>
          <a:p>
            <a:pPr marL="0" marR="0" algn="ctr">
              <a:spcBef>
                <a:spcPts val="0"/>
              </a:spcBef>
              <a:spcAft>
                <a:spcPts val="800"/>
              </a:spcAft>
            </a:pPr>
            <a:r>
              <a:rPr lang="en-US" sz="1400" b="1" kern="100" dirty="0">
                <a:effectLst/>
                <a:latin typeface="Times New Roman" panose="02020603050405020304" pitchFamily="18" charset="0"/>
                <a:ea typeface="Arial" panose="020B0604020202020204" pitchFamily="34" charset="0"/>
                <a:cs typeface="Times New Roman" panose="02020603050405020304" pitchFamily="18" charset="0"/>
              </a:rPr>
              <a:t> </a:t>
            </a:r>
            <a:endParaRPr lang="en-US" sz="1400" kern="100" dirty="0">
              <a:effectLst/>
              <a:latin typeface="Arial" panose="020B0604020202020204" pitchFamily="34" charset="0"/>
              <a:ea typeface="Arial" panose="020B0604020202020204" pitchFamily="34" charset="0"/>
              <a:cs typeface="Times New Roman" panose="02020603050405020304" pitchFamily="18" charset="0"/>
            </a:endParaRPr>
          </a:p>
          <a:p>
            <a:pPr marL="342900" marR="0" lvl="0" indent="-342900">
              <a:lnSpc>
                <a:spcPct val="150000"/>
              </a:lnSpc>
              <a:spcBef>
                <a:spcPts val="0"/>
              </a:spcBef>
              <a:spcAft>
                <a:spcPts val="800"/>
              </a:spcAft>
              <a:buFont typeface="Times New Roman" panose="02020603050405020304" pitchFamily="18" charset="0"/>
              <a:buChar char="•"/>
              <a:tabLst>
                <a:tab pos="457200" algn="l"/>
              </a:tabLst>
            </a:pPr>
            <a:r>
              <a:rPr lang="en-US" sz="1400" kern="100" dirty="0">
                <a:effectLst/>
                <a:latin typeface="Times New Roman" panose="02020603050405020304" pitchFamily="18" charset="0"/>
                <a:ea typeface="Arial" panose="020B0604020202020204" pitchFamily="34" charset="0"/>
                <a:cs typeface="Times New Roman" panose="02020603050405020304" pitchFamily="18" charset="0"/>
              </a:rPr>
              <a:t>https://www.epicurious.com/expert-advice</a:t>
            </a:r>
            <a:endParaRPr lang="en-US" sz="1400" kern="100" dirty="0">
              <a:effectLst/>
              <a:latin typeface="Arial" panose="020B0604020202020204" pitchFamily="34" charset="0"/>
              <a:ea typeface="Arial" panose="020B0604020202020204" pitchFamily="34" charset="0"/>
              <a:cs typeface="Times New Roman" panose="02020603050405020304" pitchFamily="18" charset="0"/>
            </a:endParaRPr>
          </a:p>
          <a:p>
            <a:pPr marL="342900" marR="0" lvl="0" indent="-342900">
              <a:lnSpc>
                <a:spcPct val="150000"/>
              </a:lnSpc>
              <a:spcBef>
                <a:spcPts val="0"/>
              </a:spcBef>
              <a:spcAft>
                <a:spcPts val="800"/>
              </a:spcAft>
              <a:buFont typeface="Times New Roman" panose="02020603050405020304" pitchFamily="18" charset="0"/>
              <a:buChar char="•"/>
              <a:tabLst>
                <a:tab pos="457200" algn="l"/>
              </a:tabLst>
            </a:pPr>
            <a:r>
              <a:rPr lang="en-US" sz="1400" kern="100" dirty="0">
                <a:effectLst/>
                <a:latin typeface="Times New Roman" panose="02020603050405020304" pitchFamily="18" charset="0"/>
                <a:ea typeface="Arial" panose="020B0604020202020204" pitchFamily="34" charset="0"/>
                <a:cs typeface="Times New Roman" panose="02020603050405020304" pitchFamily="18" charset="0"/>
              </a:rPr>
              <a:t>https://asianfoodnetwork.com/en/recipes/cuisine/chinese/ngoh-hiang.html</a:t>
            </a:r>
            <a:endParaRPr lang="en-US" sz="1400" kern="100" dirty="0">
              <a:effectLst/>
              <a:latin typeface="Arial" panose="020B0604020202020204" pitchFamily="34" charset="0"/>
              <a:ea typeface="Arial" panose="020B0604020202020204" pitchFamily="34" charset="0"/>
              <a:cs typeface="Times New Roman" panose="02020603050405020304" pitchFamily="18" charset="0"/>
            </a:endParaRPr>
          </a:p>
          <a:p>
            <a:pPr marL="342900" marR="0" lvl="0" indent="-342900">
              <a:lnSpc>
                <a:spcPct val="150000"/>
              </a:lnSpc>
              <a:spcBef>
                <a:spcPts val="0"/>
              </a:spcBef>
              <a:spcAft>
                <a:spcPts val="800"/>
              </a:spcAft>
              <a:buFont typeface="Times New Roman" panose="02020603050405020304" pitchFamily="18" charset="0"/>
              <a:buChar char="•"/>
              <a:tabLst>
                <a:tab pos="457200" algn="l"/>
              </a:tabLst>
            </a:pPr>
            <a:r>
              <a:rPr lang="en-US" sz="1400" u="sng" kern="100" dirty="0">
                <a:solidFill>
                  <a:srgbClr val="0563C1"/>
                </a:solidFill>
                <a:effectLst/>
                <a:latin typeface="Times New Roman" panose="02020603050405020304" pitchFamily="18" charset="0"/>
                <a:ea typeface="Arial" panose="020B0604020202020204" pitchFamily="34" charset="0"/>
                <a:cs typeface="Times New Roman" panose="02020603050405020304" pitchFamily="18" charset="0"/>
                <a:hlinkClick r:id="rId2"/>
              </a:rPr>
              <a:t>https://www.epicurious.com/recipes-menus/best-cookie-recipes-chocolate-chip-raisin-peanut-butter-gallery</a:t>
            </a:r>
            <a:endParaRPr lang="en-US" sz="1400" kern="100" dirty="0">
              <a:effectLst/>
              <a:latin typeface="Arial" panose="020B0604020202020204" pitchFamily="34" charset="0"/>
              <a:ea typeface="Arial" panose="020B0604020202020204" pitchFamily="34" charset="0"/>
              <a:cs typeface="Times New Roman" panose="02020603050405020304" pitchFamily="18" charset="0"/>
            </a:endParaRPr>
          </a:p>
          <a:p>
            <a:pPr marL="342900" marR="0" lvl="0" indent="-342900">
              <a:lnSpc>
                <a:spcPct val="150000"/>
              </a:lnSpc>
              <a:spcBef>
                <a:spcPts val="0"/>
              </a:spcBef>
              <a:spcAft>
                <a:spcPts val="800"/>
              </a:spcAft>
              <a:buFont typeface="Times New Roman" panose="02020603050405020304" pitchFamily="18" charset="0"/>
              <a:buChar char="•"/>
              <a:tabLst>
                <a:tab pos="457200" algn="l"/>
              </a:tabLst>
            </a:pPr>
            <a:r>
              <a:rPr lang="en-IN" sz="1400" u="sng" kern="100" dirty="0">
                <a:solidFill>
                  <a:srgbClr val="0563C1"/>
                </a:solidFill>
                <a:effectLst/>
                <a:latin typeface="Times New Roman" panose="02020603050405020304" pitchFamily="18" charset="0"/>
                <a:ea typeface="Arial" panose="020B0604020202020204" pitchFamily="34" charset="0"/>
                <a:cs typeface="Times New Roman" panose="02020603050405020304" pitchFamily="18" charset="0"/>
                <a:hlinkClick r:id="rId3"/>
              </a:rPr>
              <a:t>https://smittenkitchen.com/recipes/greek/?format=photo</a:t>
            </a:r>
            <a:endParaRPr lang="en-US" sz="1400" kern="100" dirty="0">
              <a:effectLst/>
              <a:latin typeface="Arial" panose="020B0604020202020204" pitchFamily="34" charset="0"/>
              <a:ea typeface="Arial" panose="020B0604020202020204" pitchFamily="34" charset="0"/>
              <a:cs typeface="Times New Roman" panose="02020603050405020304" pitchFamily="18" charset="0"/>
            </a:endParaRPr>
          </a:p>
          <a:p>
            <a:pPr marL="342900" marR="0" lvl="0" indent="-342900">
              <a:lnSpc>
                <a:spcPct val="150000"/>
              </a:lnSpc>
              <a:spcBef>
                <a:spcPts val="0"/>
              </a:spcBef>
              <a:spcAft>
                <a:spcPts val="800"/>
              </a:spcAft>
              <a:buFont typeface="Times New Roman" panose="02020603050405020304" pitchFamily="18" charset="0"/>
              <a:buChar char="•"/>
              <a:tabLst>
                <a:tab pos="457200" algn="l"/>
              </a:tabLst>
            </a:pPr>
            <a:r>
              <a:rPr lang="en-IN" sz="1400" u="sng" kern="100" dirty="0">
                <a:solidFill>
                  <a:srgbClr val="0563C1"/>
                </a:solidFill>
                <a:effectLst/>
                <a:latin typeface="Times New Roman" panose="02020603050405020304" pitchFamily="18" charset="0"/>
                <a:ea typeface="Arial" panose="020B0604020202020204" pitchFamily="34" charset="0"/>
                <a:cs typeface="Times New Roman" panose="02020603050405020304" pitchFamily="18" charset="0"/>
                <a:hlinkClick r:id="rId4"/>
              </a:rPr>
              <a:t>https://www.101cookbooks.com/homemade-spice-blends/</a:t>
            </a:r>
            <a:endParaRPr lang="en-US" sz="1400" kern="100" dirty="0">
              <a:effectLst/>
              <a:latin typeface="Arial" panose="020B0604020202020204" pitchFamily="34" charset="0"/>
              <a:ea typeface="Arial" panose="020B0604020202020204" pitchFamily="34" charset="0"/>
              <a:cs typeface="Times New Roman" panose="02020603050405020304" pitchFamily="18" charset="0"/>
            </a:endParaRPr>
          </a:p>
          <a:p>
            <a:pPr marL="342900" marR="0" lvl="0" indent="-342900">
              <a:lnSpc>
                <a:spcPct val="150000"/>
              </a:lnSpc>
              <a:spcBef>
                <a:spcPts val="0"/>
              </a:spcBef>
              <a:spcAft>
                <a:spcPts val="800"/>
              </a:spcAft>
              <a:buFont typeface="Times New Roman" panose="02020603050405020304" pitchFamily="18" charset="0"/>
              <a:buChar char="•"/>
              <a:tabLst>
                <a:tab pos="457200" algn="l"/>
              </a:tabLst>
            </a:pPr>
            <a:r>
              <a:rPr lang="en-IN" sz="1400" u="sng" kern="100" dirty="0">
                <a:solidFill>
                  <a:srgbClr val="0563C1"/>
                </a:solidFill>
                <a:effectLst/>
                <a:latin typeface="Times New Roman" panose="02020603050405020304" pitchFamily="18" charset="0"/>
                <a:ea typeface="Arial" panose="020B0604020202020204" pitchFamily="34" charset="0"/>
                <a:cs typeface="Times New Roman" panose="02020603050405020304" pitchFamily="18" charset="0"/>
                <a:hlinkClick r:id="rId5"/>
              </a:rPr>
              <a:t>https://www.closetcooking.com/20-apple-icious-recipes/</a:t>
            </a:r>
            <a:endParaRPr lang="en-US" sz="1400" kern="100" dirty="0">
              <a:effectLst/>
              <a:latin typeface="Arial" panose="020B0604020202020204" pitchFamily="34" charset="0"/>
              <a:ea typeface="Arial" panose="020B0604020202020204" pitchFamily="34" charset="0"/>
              <a:cs typeface="Times New Roman" panose="02020603050405020304" pitchFamily="18" charset="0"/>
            </a:endParaRPr>
          </a:p>
          <a:p>
            <a:pPr marL="342900" marR="0" lvl="0" indent="-342900">
              <a:lnSpc>
                <a:spcPct val="150000"/>
              </a:lnSpc>
              <a:spcBef>
                <a:spcPts val="0"/>
              </a:spcBef>
              <a:spcAft>
                <a:spcPts val="800"/>
              </a:spcAft>
              <a:buFont typeface="Times New Roman" panose="02020603050405020304" pitchFamily="18" charset="0"/>
              <a:buChar char="•"/>
              <a:tabLst>
                <a:tab pos="457200" algn="l"/>
              </a:tabLst>
            </a:pPr>
            <a:r>
              <a:rPr lang="en-IN" sz="1400" u="sng" kern="100" dirty="0">
                <a:solidFill>
                  <a:srgbClr val="0563C1"/>
                </a:solidFill>
                <a:effectLst/>
                <a:latin typeface="Times New Roman" panose="02020603050405020304" pitchFamily="18" charset="0"/>
                <a:ea typeface="Arial" panose="020B0604020202020204" pitchFamily="34" charset="0"/>
                <a:cs typeface="Times New Roman" panose="02020603050405020304" pitchFamily="18" charset="0"/>
                <a:hlinkClick r:id="rId6"/>
              </a:rPr>
              <a:t>https://damndelicious.net/2020/12/18/garlic-rosemary-beef-tenderloin/</a:t>
            </a:r>
            <a:endParaRPr lang="en-US" sz="1400" kern="100" dirty="0">
              <a:effectLst/>
              <a:latin typeface="Arial" panose="020B0604020202020204" pitchFamily="34" charset="0"/>
              <a:ea typeface="Arial" panose="020B0604020202020204" pitchFamily="34" charset="0"/>
              <a:cs typeface="Times New Roman" panose="02020603050405020304" pitchFamily="18" charset="0"/>
            </a:endParaRPr>
          </a:p>
          <a:p>
            <a:pPr marL="342900" marR="0" lvl="0" indent="-342900">
              <a:lnSpc>
                <a:spcPct val="150000"/>
              </a:lnSpc>
              <a:spcBef>
                <a:spcPts val="0"/>
              </a:spcBef>
              <a:spcAft>
                <a:spcPts val="800"/>
              </a:spcAft>
              <a:buFont typeface="Times New Roman" panose="02020603050405020304" pitchFamily="18" charset="0"/>
              <a:buChar char="•"/>
              <a:tabLst>
                <a:tab pos="457200" algn="l"/>
              </a:tabLst>
            </a:pPr>
            <a:r>
              <a:rPr lang="en-IN" sz="1400" u="sng" kern="100" dirty="0">
                <a:solidFill>
                  <a:srgbClr val="0563C1"/>
                </a:solidFill>
                <a:effectLst/>
                <a:latin typeface="Times New Roman" panose="02020603050405020304" pitchFamily="18" charset="0"/>
                <a:ea typeface="Arial" panose="020B0604020202020204" pitchFamily="34" charset="0"/>
                <a:cs typeface="Times New Roman" panose="02020603050405020304" pitchFamily="18" charset="0"/>
                <a:hlinkClick r:id="rId7"/>
              </a:rPr>
              <a:t>https://pinchofyum.com/winter-grain-bowl-with-balsamic-dressing</a:t>
            </a:r>
            <a:endParaRPr lang="en-US" sz="1400" kern="100" dirty="0">
              <a:effectLst/>
              <a:latin typeface="Arial" panose="020B0604020202020204" pitchFamily="34" charset="0"/>
              <a:ea typeface="Arial" panose="020B0604020202020204" pitchFamily="34" charset="0"/>
              <a:cs typeface="Times New Roman" panose="02020603050405020304" pitchFamily="18" charset="0"/>
            </a:endParaRPr>
          </a:p>
          <a:p>
            <a:pPr marL="342900" marR="0" lvl="0" indent="-342900">
              <a:lnSpc>
                <a:spcPct val="150000"/>
              </a:lnSpc>
              <a:spcBef>
                <a:spcPts val="0"/>
              </a:spcBef>
              <a:spcAft>
                <a:spcPts val="800"/>
              </a:spcAft>
              <a:buFont typeface="Times New Roman" panose="02020603050405020304" pitchFamily="18" charset="0"/>
              <a:buChar char="•"/>
              <a:tabLst>
                <a:tab pos="457200" algn="l"/>
              </a:tabLst>
            </a:pPr>
            <a:r>
              <a:rPr lang="en-IN" sz="1400" u="sng" kern="100" dirty="0">
                <a:solidFill>
                  <a:srgbClr val="0563C1"/>
                </a:solidFill>
                <a:effectLst/>
                <a:latin typeface="Times New Roman" panose="02020603050405020304" pitchFamily="18" charset="0"/>
                <a:ea typeface="Arial" panose="020B0604020202020204" pitchFamily="34" charset="0"/>
                <a:cs typeface="Times New Roman" panose="02020603050405020304" pitchFamily="18" charset="0"/>
                <a:hlinkClick r:id="rId8"/>
              </a:rPr>
              <a:t>https://www.recipegirl.com/mixed-green-salad-with-honey-lemon-dressing/</a:t>
            </a:r>
            <a:endParaRPr lang="en-US" sz="1400" kern="100" dirty="0">
              <a:effectLst/>
              <a:latin typeface="Arial" panose="020B0604020202020204" pitchFamily="34" charset="0"/>
              <a:ea typeface="Arial" panose="020B0604020202020204" pitchFamily="34" charset="0"/>
              <a:cs typeface="Times New Roman" panose="02020603050405020304" pitchFamily="18" charset="0"/>
            </a:endParaRPr>
          </a:p>
          <a:p>
            <a:pPr marL="342900" marR="0" lvl="0" indent="-342900">
              <a:lnSpc>
                <a:spcPct val="150000"/>
              </a:lnSpc>
              <a:spcBef>
                <a:spcPts val="0"/>
              </a:spcBef>
              <a:spcAft>
                <a:spcPts val="800"/>
              </a:spcAft>
              <a:buFont typeface="Times New Roman" panose="02020603050405020304" pitchFamily="18" charset="0"/>
              <a:buChar char="•"/>
              <a:tabLst>
                <a:tab pos="457200" algn="l"/>
              </a:tabLst>
            </a:pPr>
            <a:r>
              <a:rPr lang="en-IN" sz="1400" kern="100" dirty="0">
                <a:effectLst/>
                <a:latin typeface="Times New Roman" panose="02020603050405020304" pitchFamily="18" charset="0"/>
                <a:ea typeface="Arial" panose="020B0604020202020204" pitchFamily="34" charset="0"/>
                <a:cs typeface="Times New Roman" panose="02020603050405020304" pitchFamily="18" charset="0"/>
              </a:rPr>
              <a:t>https://www.sailusfood.com/kosambari-recipe-moong-dal-salad/</a:t>
            </a:r>
            <a:endParaRPr lang="en-US" sz="1400" kern="100" dirty="0">
              <a:effectLst/>
              <a:latin typeface="Arial" panose="020B0604020202020204" pitchFamily="34" charset="0"/>
              <a:ea typeface="Arial" panose="020B0604020202020204" pitchFamily="34" charset="0"/>
              <a:cs typeface="Times New Roman" panose="02020603050405020304" pitchFamily="18" charset="0"/>
            </a:endParaRPr>
          </a:p>
          <a:p>
            <a:endParaRPr lang="en-US" sz="1400" dirty="0"/>
          </a:p>
        </p:txBody>
      </p:sp>
    </p:spTree>
  </p:cSld>
  <p:clrMapOvr>
    <a:masterClrMapping/>
  </p:clrMapOvr>
  <mc:AlternateContent xmlns:mc="http://schemas.openxmlformats.org/markup-compatibility/2006">
    <mc:Choice xmlns:p14="http://schemas.microsoft.com/office/powerpoint/2010/main" Requires="p14">
      <p:transition p14:dur="0" advTm="4000"/>
    </mc:Choice>
    <mc:Fallback>
      <p:transition advTm="400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AutoShape 4"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0" name="AutoShape 6"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2" name="AutoShape 8" descr="Download The Best Thank You Slide For PPT Presentation"/>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034" name="Picture 10" descr="Thank you cards Images | Free Vectors, Stock Photos &amp; PSD"/>
          <p:cNvPicPr>
            <a:picLocks noChangeAspect="1" noChangeArrowheads="1"/>
          </p:cNvPicPr>
          <p:nvPr/>
        </p:nvPicPr>
        <p:blipFill>
          <a:blip r:embed="rId2" cstate="print"/>
          <a:srcRect/>
          <a:stretch>
            <a:fillRect/>
          </a:stretch>
        </p:blipFill>
        <p:spPr bwMode="auto">
          <a:xfrm>
            <a:off x="0" y="857232"/>
            <a:ext cx="9144000" cy="5786478"/>
          </a:xfrm>
          <a:prstGeom prst="rect">
            <a:avLst/>
          </a:prstGeom>
          <a:noFill/>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advTm="4000">
        <p15:prstTrans prst="curtains"/>
      </p:transition>
    </mc:Choice>
    <mc:Fallback>
      <p:transition spd="slow" advTm="4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b="1" dirty="0">
                <a:latin typeface="Times New Roman" pitchFamily="18" charset="0"/>
                <a:cs typeface="Times New Roman" pitchFamily="18" charset="0"/>
              </a:rPr>
              <a:t>Table of Contents</a:t>
            </a:r>
            <a:endParaRPr lang="en-US" b="1" dirty="0">
              <a:latin typeface="Times New Roman" pitchFamily="18" charset="0"/>
              <a:cs typeface="Times New Roman" pitchFamily="18" charset="0"/>
            </a:endParaRPr>
          </a:p>
        </p:txBody>
      </p:sp>
      <p:sp>
        <p:nvSpPr>
          <p:cNvPr id="3" name="TextBox 2"/>
          <p:cNvSpPr txBox="1"/>
          <p:nvPr/>
        </p:nvSpPr>
        <p:spPr>
          <a:xfrm>
            <a:off x="323528" y="980728"/>
            <a:ext cx="6912768" cy="4401205"/>
          </a:xfrm>
          <a:prstGeom prst="rect">
            <a:avLst/>
          </a:prstGeom>
          <a:noFill/>
        </p:spPr>
        <p:txBody>
          <a:bodyPr wrap="square" rtlCol="0">
            <a:spAutoFit/>
          </a:bodyPr>
          <a:lstStyle/>
          <a:p>
            <a:pPr>
              <a:buFont typeface="Arial" pitchFamily="34" charset="0"/>
              <a:buChar char="•"/>
            </a:pPr>
            <a:r>
              <a:rPr lang="en-US" sz="2800" dirty="0">
                <a:latin typeface="Times New Roman" pitchFamily="18" charset="0"/>
                <a:cs typeface="Times New Roman" pitchFamily="18" charset="0"/>
              </a:rPr>
              <a:t>Introduction</a:t>
            </a:r>
          </a:p>
          <a:p>
            <a:pPr>
              <a:buFont typeface="Arial" pitchFamily="34" charset="0"/>
              <a:buChar char="•"/>
            </a:pPr>
            <a:r>
              <a:rPr lang="en-US" sz="2800" dirty="0">
                <a:latin typeface="Times New Roman" pitchFamily="18" charset="0"/>
                <a:cs typeface="Times New Roman" pitchFamily="18" charset="0"/>
              </a:rPr>
              <a:t>Problem Statement</a:t>
            </a:r>
          </a:p>
          <a:p>
            <a:pPr>
              <a:buFont typeface="Arial" pitchFamily="34" charset="0"/>
              <a:buChar char="•"/>
            </a:pPr>
            <a:r>
              <a:rPr lang="en-US" sz="2800" dirty="0">
                <a:latin typeface="Times New Roman" pitchFamily="18" charset="0"/>
                <a:cs typeface="Times New Roman" pitchFamily="18" charset="0"/>
              </a:rPr>
              <a:t>Technical Details</a:t>
            </a:r>
          </a:p>
          <a:p>
            <a:pPr>
              <a:buFont typeface="Arial" pitchFamily="34" charset="0"/>
              <a:buChar char="•"/>
            </a:pPr>
            <a:r>
              <a:rPr lang="en-US" sz="2800" dirty="0">
                <a:latin typeface="Times New Roman" pitchFamily="18" charset="0"/>
                <a:cs typeface="Times New Roman" pitchFamily="18" charset="0"/>
              </a:rPr>
              <a:t>Key Features </a:t>
            </a:r>
          </a:p>
          <a:p>
            <a:pPr>
              <a:buFont typeface="Arial" pitchFamily="34" charset="0"/>
              <a:buChar char="•"/>
            </a:pPr>
            <a:r>
              <a:rPr lang="en-US" sz="2800" dirty="0">
                <a:latin typeface="Times New Roman" pitchFamily="18" charset="0"/>
                <a:cs typeface="Times New Roman" pitchFamily="18" charset="0"/>
              </a:rPr>
              <a:t>Project Highlights</a:t>
            </a:r>
          </a:p>
          <a:p>
            <a:pPr>
              <a:buFont typeface="Arial" pitchFamily="34" charset="0"/>
              <a:buChar char="•"/>
            </a:pPr>
            <a:r>
              <a:rPr lang="en-US" sz="2800" dirty="0">
                <a:latin typeface="Times New Roman" pitchFamily="18" charset="0"/>
                <a:cs typeface="Times New Roman" pitchFamily="18" charset="0"/>
              </a:rPr>
              <a:t>Bonus Feature(optional)</a:t>
            </a:r>
          </a:p>
          <a:p>
            <a:pPr>
              <a:buFont typeface="Arial" pitchFamily="34" charset="0"/>
              <a:buChar char="•"/>
            </a:pPr>
            <a:r>
              <a:rPr lang="en-US" sz="2800" dirty="0">
                <a:latin typeface="Times New Roman" pitchFamily="18" charset="0"/>
                <a:cs typeface="Times New Roman" pitchFamily="18" charset="0"/>
              </a:rPr>
              <a:t>Conclusion</a:t>
            </a:r>
          </a:p>
          <a:p>
            <a:pPr>
              <a:buFont typeface="Arial" pitchFamily="34" charset="0"/>
              <a:buChar char="•"/>
            </a:pPr>
            <a:r>
              <a:rPr lang="en-US" sz="2800" dirty="0">
                <a:latin typeface="Times New Roman" pitchFamily="18" charset="0"/>
                <a:cs typeface="Times New Roman" pitchFamily="18" charset="0"/>
              </a:rPr>
              <a:t>References/Links used</a:t>
            </a:r>
          </a:p>
          <a:p>
            <a:pPr>
              <a:buFont typeface="Arial" pitchFamily="34" charset="0"/>
              <a:buChar char="•"/>
            </a:pPr>
            <a:endParaRPr lang="en-US" sz="2800" dirty="0">
              <a:latin typeface="Times New Roman" pitchFamily="18" charset="0"/>
              <a:cs typeface="Times New Roman" pitchFamily="18" charset="0"/>
            </a:endParaRPr>
          </a:p>
          <a:p>
            <a:pPr>
              <a:buFont typeface="Arial" pitchFamily="34" charset="0"/>
              <a:buChar char="•"/>
            </a:pPr>
            <a:endParaRPr lang="en-US" sz="2800" dirty="0">
              <a:latin typeface="Times New Roman" pitchFamily="18" charset="0"/>
              <a:cs typeface="Times New Roman" pitchFamily="18" charset="0"/>
            </a:endParaRPr>
          </a:p>
        </p:txBody>
      </p:sp>
    </p:spTree>
  </p:cSld>
  <p:clrMapOvr>
    <a:masterClrMapping/>
  </p:clrMapOvr>
  <mc:AlternateContent xmlns:mc="http://schemas.openxmlformats.org/markup-compatibility/2006">
    <mc:Choice xmlns:p14="http://schemas.microsoft.com/office/powerpoint/2010/main" Requires="p14">
      <p:transition p14:dur="0" advTm="4000"/>
    </mc:Choice>
    <mc:Fallback>
      <p:transition advTm="4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Introduction</a:t>
            </a:r>
          </a:p>
        </p:txBody>
      </p:sp>
      <p:sp>
        <p:nvSpPr>
          <p:cNvPr id="3" name="Rectangle 2"/>
          <p:cNvSpPr/>
          <p:nvPr/>
        </p:nvSpPr>
        <p:spPr>
          <a:xfrm>
            <a:off x="503548" y="1124744"/>
            <a:ext cx="8136904" cy="5016758"/>
          </a:xfrm>
          <a:prstGeom prst="rect">
            <a:avLst/>
          </a:prstGeom>
        </p:spPr>
        <p:txBody>
          <a:bodyPr wrap="square">
            <a:spAutoFit/>
          </a:bodyPr>
          <a:lstStyle/>
          <a:p>
            <a:r>
              <a:rPr lang="en-US" sz="2000" dirty="0">
                <a:latin typeface="Times New Roman" pitchFamily="18" charset="0"/>
                <a:cs typeface="Times New Roman" pitchFamily="18" charset="0"/>
              </a:rPr>
              <a:t>In the past few years, the art of food blogging has evolved into a vibrant and competitive culture, a space where passionate foodies share not only recipes but also their personal narratives and culinary adventures. Our project embarks on the delightful challenge of not just creating another food blog but crafting an immersive experience that resonates with the ever-growing community of food enthusiasts. From sizzling recipes to captivating restaurant reviews, we aspire to carve a niche in the online food landscape, guided by a commitment to excellence, authenticity, and the art of visually tantalizing storytelling. Join us as we unravel the secrets to establishing and sustaining a thriving food blog in this era of culinary exploration. Let the culinary odyssey begin! 🍽️✨</a:t>
            </a:r>
          </a:p>
          <a:p>
            <a:r>
              <a:rPr lang="en-US" sz="2000" dirty="0">
                <a:latin typeface="Times New Roman" pitchFamily="18" charset="0"/>
                <a:cs typeface="Times New Roman" pitchFamily="18" charset="0"/>
              </a:rPr>
              <a:t>                                                TEAM MEMBERS</a:t>
            </a:r>
          </a:p>
          <a:p>
            <a:endParaRPr lang="en-US" sz="2000" dirty="0">
              <a:latin typeface="Times New Roman" pitchFamily="18" charset="0"/>
              <a:cs typeface="Times New Roman" pitchFamily="18" charset="0"/>
            </a:endParaRPr>
          </a:p>
          <a:p>
            <a:r>
              <a:rPr lang="en-US" sz="2000" dirty="0">
                <a:latin typeface="Times New Roman" pitchFamily="18" charset="0"/>
                <a:cs typeface="Times New Roman" pitchFamily="18" charset="0"/>
              </a:rPr>
              <a:t>1:AMAN KUMAR</a:t>
            </a:r>
          </a:p>
          <a:p>
            <a:r>
              <a:rPr lang="en-US" sz="2000" dirty="0">
                <a:latin typeface="Times New Roman" pitchFamily="18" charset="0"/>
                <a:cs typeface="Times New Roman" pitchFamily="18" charset="0"/>
              </a:rPr>
              <a:t>2:AMISHA PUNDIR</a:t>
            </a:r>
          </a:p>
          <a:p>
            <a:r>
              <a:rPr lang="en-US" sz="2000" dirty="0">
                <a:latin typeface="Times New Roman" pitchFamily="18" charset="0"/>
                <a:cs typeface="Times New Roman" pitchFamily="18" charset="0"/>
              </a:rPr>
              <a:t>3:AMRIT KAUR</a:t>
            </a:r>
          </a:p>
        </p:txBody>
      </p:sp>
    </p:spTree>
  </p:cSld>
  <p:clrMapOvr>
    <a:masterClrMapping/>
  </p:clrMapOvr>
  <mc:AlternateContent xmlns:mc="http://schemas.openxmlformats.org/markup-compatibility/2006">
    <mc:Choice xmlns:p14="http://schemas.microsoft.com/office/powerpoint/2010/main" Requires="p14">
      <p:transition p14:dur="0" advTm="4000"/>
    </mc:Choice>
    <mc:Fallback>
      <p:transition advTm="4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Problem Statement</a:t>
            </a:r>
          </a:p>
        </p:txBody>
      </p:sp>
      <p:sp>
        <p:nvSpPr>
          <p:cNvPr id="3" name="Rectangle 2"/>
          <p:cNvSpPr/>
          <p:nvPr/>
        </p:nvSpPr>
        <p:spPr>
          <a:xfrm>
            <a:off x="287525" y="1052736"/>
            <a:ext cx="8136904" cy="3416320"/>
          </a:xfrm>
          <a:prstGeom prst="rect">
            <a:avLst/>
          </a:prstGeom>
        </p:spPr>
        <p:txBody>
          <a:bodyPr wrap="square">
            <a:spAutoFit/>
          </a:bodyPr>
          <a:lstStyle/>
          <a:p>
            <a:r>
              <a:rPr lang="en-US" sz="2400" dirty="0"/>
              <a:t>Food blogging has become a very popular hobby in the last two to three years. Food blogs cover recipes, restaurant reviews, and every other aspect of the foodie world, and are often accompanied by gorgeous food photography.  </a:t>
            </a:r>
          </a:p>
          <a:p>
            <a:endParaRPr lang="en-US" sz="2400" dirty="0"/>
          </a:p>
          <a:p>
            <a:r>
              <a:rPr lang="en-US" sz="2400" dirty="0"/>
              <a:t>The project aims to address the challenge of establishing and maintaining a successful food blog page in an increasingly competitive online food culture.</a:t>
            </a:r>
          </a:p>
          <a:p>
            <a:r>
              <a:rPr lang="en-US" sz="2400" dirty="0">
                <a:latin typeface="Times New Roman" pitchFamily="18" charset="0"/>
                <a:cs typeface="Times New Roman" pitchFamily="18" charset="0"/>
              </a:rPr>
              <a:t> </a:t>
            </a:r>
          </a:p>
        </p:txBody>
      </p:sp>
      <p:pic>
        <p:nvPicPr>
          <p:cNvPr id="5" name="Picture 4">
            <a:extLst>
              <a:ext uri="{FF2B5EF4-FFF2-40B4-BE49-F238E27FC236}">
                <a16:creationId xmlns:a16="http://schemas.microsoft.com/office/drawing/2014/main" id="{3D43F2CD-5026-482A-A7C7-4C5A8F0BF44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788024" y="3826963"/>
            <a:ext cx="4139952" cy="2770389"/>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4000"/>
    </mc:Choice>
    <mc:Fallback>
      <p:transition advTm="4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Technical Details</a:t>
            </a:r>
          </a:p>
        </p:txBody>
      </p:sp>
      <p:sp>
        <p:nvSpPr>
          <p:cNvPr id="4" name="TextBox 3">
            <a:extLst>
              <a:ext uri="{FF2B5EF4-FFF2-40B4-BE49-F238E27FC236}">
                <a16:creationId xmlns:a16="http://schemas.microsoft.com/office/drawing/2014/main" id="{47DDFD35-AAE2-4B47-802C-E9804F6C5A29}"/>
              </a:ext>
            </a:extLst>
          </p:cNvPr>
          <p:cNvSpPr txBox="1"/>
          <p:nvPr/>
        </p:nvSpPr>
        <p:spPr>
          <a:xfrm>
            <a:off x="467544" y="1340768"/>
            <a:ext cx="8280920" cy="3877985"/>
          </a:xfrm>
          <a:prstGeom prst="rect">
            <a:avLst/>
          </a:prstGeom>
          <a:noFill/>
        </p:spPr>
        <p:txBody>
          <a:bodyPr wrap="square" rtlCol="0">
            <a:spAutoFit/>
          </a:bodyPr>
          <a:lstStyle/>
          <a:p>
            <a:r>
              <a:rPr lang="en-US" dirty="0"/>
              <a:t> </a:t>
            </a:r>
            <a:r>
              <a:rPr lang="en-US" b="0" i="0" u="sng" dirty="0">
                <a:solidFill>
                  <a:srgbClr val="202124"/>
                </a:solidFill>
                <a:effectLst/>
                <a:latin typeface="Google Sans"/>
              </a:rPr>
              <a:t>HTML (</a:t>
            </a:r>
            <a:r>
              <a:rPr lang="en-US" b="0" i="0" u="sng" dirty="0" err="1">
                <a:solidFill>
                  <a:srgbClr val="202124"/>
                </a:solidFill>
                <a:effectLst/>
                <a:latin typeface="Google Sans"/>
              </a:rPr>
              <a:t>HyperText</a:t>
            </a:r>
            <a:r>
              <a:rPr lang="en-US" b="0" i="0" u="sng" dirty="0">
                <a:solidFill>
                  <a:srgbClr val="202124"/>
                </a:solidFill>
                <a:effectLst/>
                <a:latin typeface="Google Sans"/>
              </a:rPr>
              <a:t> Markup Language) </a:t>
            </a:r>
            <a:r>
              <a:rPr lang="en-US" b="0" i="0" dirty="0">
                <a:solidFill>
                  <a:srgbClr val="202124"/>
                </a:solidFill>
                <a:effectLst/>
                <a:latin typeface="Google Sans"/>
              </a:rPr>
              <a:t>  : It </a:t>
            </a:r>
            <a:r>
              <a:rPr lang="en-US" dirty="0">
                <a:solidFill>
                  <a:srgbClr val="202124"/>
                </a:solidFill>
                <a:latin typeface="Google Sans"/>
              </a:rPr>
              <a:t>is  </a:t>
            </a:r>
            <a:r>
              <a:rPr lang="en-US" b="0" i="0" dirty="0">
                <a:solidFill>
                  <a:srgbClr val="202124"/>
                </a:solidFill>
                <a:effectLst/>
                <a:latin typeface="Google Sans"/>
              </a:rPr>
              <a:t>the code that is used </a:t>
            </a:r>
            <a:r>
              <a:rPr lang="en-US" b="0" i="0" dirty="0">
                <a:solidFill>
                  <a:srgbClr val="040C28"/>
                </a:solidFill>
                <a:effectLst/>
                <a:latin typeface="Google Sans"/>
              </a:rPr>
              <a:t>to structure a web page and its content</a:t>
            </a:r>
            <a:r>
              <a:rPr lang="en-US" b="0" i="0" dirty="0">
                <a:solidFill>
                  <a:srgbClr val="202124"/>
                </a:solidFill>
                <a:effectLst/>
                <a:latin typeface="Google Sans"/>
              </a:rPr>
              <a:t>. For example, content could be structured within a set of paragraphs, a list of bulleted points, or using images and data tables.</a:t>
            </a:r>
          </a:p>
          <a:p>
            <a:endParaRPr lang="en-US" dirty="0">
              <a:solidFill>
                <a:srgbClr val="202124"/>
              </a:solidFill>
              <a:latin typeface="Google Sans"/>
            </a:endParaRPr>
          </a:p>
          <a:p>
            <a:r>
              <a:rPr lang="en-US" b="0" i="0" u="sng" dirty="0">
                <a:solidFill>
                  <a:srgbClr val="202124"/>
                </a:solidFill>
                <a:effectLst/>
                <a:latin typeface="Google Sans"/>
              </a:rPr>
              <a:t>CSS (Cascading Style Sheets) </a:t>
            </a:r>
            <a:r>
              <a:rPr lang="en-US" b="0" i="0" dirty="0">
                <a:solidFill>
                  <a:srgbClr val="202124"/>
                </a:solidFill>
                <a:effectLst/>
                <a:latin typeface="Google Sans"/>
              </a:rPr>
              <a:t>  : It is used </a:t>
            </a:r>
            <a:r>
              <a:rPr lang="en-US" b="0" i="0" dirty="0">
                <a:solidFill>
                  <a:srgbClr val="040C28"/>
                </a:solidFill>
                <a:effectLst/>
                <a:latin typeface="Google Sans"/>
              </a:rPr>
              <a:t>to style and layout web pages</a:t>
            </a:r>
            <a:r>
              <a:rPr lang="en-US" b="0" i="0" dirty="0">
                <a:solidFill>
                  <a:srgbClr val="202124"/>
                </a:solidFill>
                <a:effectLst/>
                <a:latin typeface="Google Sans"/>
              </a:rPr>
              <a:t> — for example, to alter the font, color, size, and spacing of your content, split it into multiple columns, or add animations and other decorative features</a:t>
            </a:r>
            <a:r>
              <a:rPr lang="en-US" sz="2400" b="0" i="0" dirty="0">
                <a:solidFill>
                  <a:srgbClr val="202124"/>
                </a:solidFill>
                <a:effectLst/>
                <a:latin typeface="Google Sans"/>
              </a:rPr>
              <a:t>.</a:t>
            </a:r>
          </a:p>
          <a:p>
            <a:r>
              <a:rPr lang="en-US" sz="2400" b="0" i="0" dirty="0">
                <a:solidFill>
                  <a:srgbClr val="202124"/>
                </a:solidFill>
                <a:effectLst/>
                <a:latin typeface="Google Sans"/>
              </a:rPr>
              <a:t>JAVASCRIPT</a:t>
            </a:r>
          </a:p>
          <a:p>
            <a:r>
              <a:rPr lang="en-US" dirty="0">
                <a:solidFill>
                  <a:srgbClr val="0F0F0F"/>
                </a:solidFill>
                <a:latin typeface="Söhne"/>
              </a:rPr>
              <a:t>Here, </a:t>
            </a:r>
            <a:r>
              <a:rPr lang="en-US" b="0" i="0" dirty="0">
                <a:solidFill>
                  <a:srgbClr val="0F0F0F"/>
                </a:solidFill>
                <a:effectLst/>
                <a:latin typeface="Söhne"/>
              </a:rPr>
              <a:t>JavaScript code that handles a menu bar click event and uses the </a:t>
            </a:r>
            <a:r>
              <a:rPr lang="en-US" b="0" i="0" dirty="0" err="1">
                <a:solidFill>
                  <a:srgbClr val="0F0F0F"/>
                </a:solidFill>
                <a:effectLst/>
                <a:latin typeface="Söhne"/>
              </a:rPr>
              <a:t>ScrollReveal</a:t>
            </a:r>
            <a:r>
              <a:rPr lang="en-US" b="0" i="0" dirty="0">
                <a:solidFill>
                  <a:srgbClr val="0F0F0F"/>
                </a:solidFill>
                <a:effectLst/>
                <a:latin typeface="Söhne"/>
              </a:rPr>
              <a:t> library for adding scroll animations to various elements on your webpage. The code toggles a class on the menu bar and the navigation bar to show/hide the menu, and it reveals different elements with scroll animations</a:t>
            </a:r>
          </a:p>
          <a:p>
            <a:endParaRPr lang="en-US" b="0" i="0" dirty="0">
              <a:solidFill>
                <a:srgbClr val="202124"/>
              </a:solidFill>
              <a:effectLst/>
              <a:latin typeface="Google Sans"/>
            </a:endParaRPr>
          </a:p>
        </p:txBody>
      </p:sp>
      <p:pic>
        <p:nvPicPr>
          <p:cNvPr id="7" name="Picture 6">
            <a:extLst>
              <a:ext uri="{FF2B5EF4-FFF2-40B4-BE49-F238E27FC236}">
                <a16:creationId xmlns:a16="http://schemas.microsoft.com/office/drawing/2014/main" id="{37A17E49-06F5-4B58-952D-59B0584B583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26515" y="4320085"/>
            <a:ext cx="2417485" cy="2318897"/>
          </a:xfrm>
          <a:prstGeom prst="rect">
            <a:avLst/>
          </a:prstGeom>
        </p:spPr>
      </p:pic>
      <p:pic>
        <p:nvPicPr>
          <p:cNvPr id="5" name="Picture 4">
            <a:extLst>
              <a:ext uri="{FF2B5EF4-FFF2-40B4-BE49-F238E27FC236}">
                <a16:creationId xmlns:a16="http://schemas.microsoft.com/office/drawing/2014/main" id="{49B57150-5D29-AEDA-85C2-02E09F7C18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55776" y="5363448"/>
            <a:ext cx="1907704" cy="995277"/>
          </a:xfrm>
          <a:prstGeom prst="rect">
            <a:avLst/>
          </a:prstGeom>
        </p:spPr>
      </p:pic>
      <p:pic>
        <p:nvPicPr>
          <p:cNvPr id="8" name="Picture 7">
            <a:extLst>
              <a:ext uri="{FF2B5EF4-FFF2-40B4-BE49-F238E27FC236}">
                <a16:creationId xmlns:a16="http://schemas.microsoft.com/office/drawing/2014/main" id="{3B1C8229-338E-F195-2123-AA437891C4E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69690" y="5233091"/>
            <a:ext cx="2016224" cy="1143902"/>
          </a:xfrm>
          <a:prstGeom prst="rect">
            <a:avLst/>
          </a:prstGeom>
        </p:spPr>
      </p:pic>
      <p:pic>
        <p:nvPicPr>
          <p:cNvPr id="10" name="Picture 9">
            <a:extLst>
              <a:ext uri="{FF2B5EF4-FFF2-40B4-BE49-F238E27FC236}">
                <a16:creationId xmlns:a16="http://schemas.microsoft.com/office/drawing/2014/main" id="{9422F166-F969-BCDB-BDC9-14167CA5182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85800" y="5305228"/>
            <a:ext cx="1907704" cy="1111718"/>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4000"/>
    </mc:Choice>
    <mc:Fallback>
      <p:transition advTm="4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Key Features</a:t>
            </a:r>
          </a:p>
        </p:txBody>
      </p:sp>
      <p:sp>
        <p:nvSpPr>
          <p:cNvPr id="3" name="Rectangle 2"/>
          <p:cNvSpPr/>
          <p:nvPr/>
        </p:nvSpPr>
        <p:spPr>
          <a:xfrm>
            <a:off x="490453" y="1022428"/>
            <a:ext cx="8318158" cy="2677656"/>
          </a:xfrm>
          <a:prstGeom prst="rect">
            <a:avLst/>
          </a:prstGeom>
        </p:spPr>
        <p:txBody>
          <a:bodyPr wrap="square">
            <a:spAutoFit/>
          </a:bodyPr>
          <a:lstStyle/>
          <a:p>
            <a:pPr>
              <a:buFont typeface="Arial" pitchFamily="34" charset="0"/>
              <a:buChar char="•"/>
            </a:pPr>
            <a:r>
              <a:rPr lang="en-US" sz="2800" dirty="0"/>
              <a:t>A clean, responsive design that works well on both </a:t>
            </a:r>
            <a:r>
              <a:rPr lang="en-US" sz="2800" u="sng" dirty="0"/>
              <a:t>desktop</a:t>
            </a:r>
            <a:r>
              <a:rPr lang="en-US" sz="2800" dirty="0"/>
              <a:t> and </a:t>
            </a:r>
            <a:r>
              <a:rPr lang="en-US" sz="2800" u="sng" dirty="0"/>
              <a:t>mobile devices</a:t>
            </a:r>
            <a:r>
              <a:rPr lang="en-US" sz="2800" dirty="0"/>
              <a:t>.</a:t>
            </a:r>
          </a:p>
          <a:p>
            <a:pPr>
              <a:buFont typeface="Arial" pitchFamily="34" charset="0"/>
              <a:buChar char="•"/>
            </a:pPr>
            <a:r>
              <a:rPr lang="en-US" sz="2800" dirty="0"/>
              <a:t>Easy navigation with clear </a:t>
            </a:r>
            <a:r>
              <a:rPr lang="en-US" sz="2800" u="sng" dirty="0"/>
              <a:t>categories</a:t>
            </a:r>
            <a:r>
              <a:rPr lang="en-US" sz="2800" dirty="0"/>
              <a:t> and search functionality.</a:t>
            </a:r>
          </a:p>
          <a:p>
            <a:pPr>
              <a:buFont typeface="Arial" pitchFamily="34" charset="0"/>
              <a:buChar char="•"/>
            </a:pPr>
            <a:r>
              <a:rPr lang="en-US" sz="2800" dirty="0"/>
              <a:t>We have given a </a:t>
            </a:r>
            <a:r>
              <a:rPr lang="en-US" sz="2800" u="sng" dirty="0"/>
              <a:t>unique branding </a:t>
            </a:r>
            <a:r>
              <a:rPr lang="en-US" sz="2800" dirty="0"/>
              <a:t>name</a:t>
            </a:r>
          </a:p>
          <a:p>
            <a:pPr>
              <a:buFont typeface="Arial" pitchFamily="34" charset="0"/>
              <a:buChar char="•"/>
            </a:pPr>
            <a:r>
              <a:rPr lang="en-US" sz="2800" dirty="0"/>
              <a:t> Image optimization tools to ensure </a:t>
            </a:r>
            <a:r>
              <a:rPr lang="en-US" sz="2800" u="sng" dirty="0"/>
              <a:t>fast-loading</a:t>
            </a:r>
            <a:endParaRPr lang="en-US" sz="2800" u="sng" dirty="0">
              <a:latin typeface="Times New Roman" pitchFamily="18" charset="0"/>
              <a:cs typeface="Times New Roman" pitchFamily="18" charset="0"/>
            </a:endParaRPr>
          </a:p>
        </p:txBody>
      </p:sp>
      <p:pic>
        <p:nvPicPr>
          <p:cNvPr id="7" name="Picture 6">
            <a:extLst>
              <a:ext uri="{FF2B5EF4-FFF2-40B4-BE49-F238E27FC236}">
                <a16:creationId xmlns:a16="http://schemas.microsoft.com/office/drawing/2014/main" id="{9F7A386B-3022-4D38-ACB0-A03D67D5445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41984" y="3877090"/>
            <a:ext cx="4860032" cy="2677656"/>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4000"/>
    </mc:Choice>
    <mc:Fallback>
      <p:transition advTm="4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7544" y="260648"/>
            <a:ext cx="5400600" cy="584775"/>
          </a:xfrm>
          <a:prstGeom prst="rect">
            <a:avLst/>
          </a:prstGeom>
          <a:noFill/>
        </p:spPr>
        <p:txBody>
          <a:bodyPr wrap="square" rtlCol="0">
            <a:spAutoFit/>
          </a:bodyPr>
          <a:lstStyle/>
          <a:p>
            <a:r>
              <a:rPr lang="en-US" sz="3200" dirty="0">
                <a:latin typeface="Times New Roman" pitchFamily="18" charset="0"/>
                <a:cs typeface="Times New Roman" pitchFamily="18" charset="0"/>
              </a:rPr>
              <a:t>Project Highlights</a:t>
            </a:r>
          </a:p>
        </p:txBody>
      </p:sp>
      <p:sp>
        <p:nvSpPr>
          <p:cNvPr id="3" name="Rectangle 2"/>
          <p:cNvSpPr/>
          <p:nvPr/>
        </p:nvSpPr>
        <p:spPr>
          <a:xfrm>
            <a:off x="395536" y="1196752"/>
            <a:ext cx="8136904" cy="3662541"/>
          </a:xfrm>
          <a:prstGeom prst="rect">
            <a:avLst/>
          </a:prstGeom>
        </p:spPr>
        <p:txBody>
          <a:bodyPr wrap="square">
            <a:spAutoFit/>
          </a:bodyPr>
          <a:lstStyle/>
          <a:p>
            <a:r>
              <a:rPr lang="en-US" sz="2000" b="1" u="sng" dirty="0"/>
              <a:t>Sharing Delicious Recipes:</a:t>
            </a:r>
            <a:r>
              <a:rPr lang="en-US" sz="2000" u="sng" dirty="0"/>
              <a:t> </a:t>
            </a:r>
            <a:r>
              <a:rPr lang="en-US" sz="2000" dirty="0"/>
              <a:t>Bloggers delight in </a:t>
            </a:r>
            <a:r>
              <a:rPr lang="en-US" sz="2000" u="sng" dirty="0"/>
              <a:t>sharing their favorite recipes</a:t>
            </a:r>
            <a:r>
              <a:rPr lang="en-US" sz="2000" dirty="0"/>
              <a:t>, from mouthwatering appetizers to delectable desserts, allowing readers to give a feedback to us.</a:t>
            </a:r>
          </a:p>
          <a:p>
            <a:r>
              <a:rPr lang="en-US" sz="2000" b="1" u="sng" dirty="0"/>
              <a:t>Healthy Living</a:t>
            </a:r>
            <a:r>
              <a:rPr lang="en-US" sz="2000" b="1" dirty="0"/>
              <a:t>:</a:t>
            </a:r>
            <a:r>
              <a:rPr lang="en-US" sz="2000" dirty="0"/>
              <a:t> Many food bloggers focus on </a:t>
            </a:r>
            <a:r>
              <a:rPr lang="en-US" sz="2000" u="sng" dirty="0"/>
              <a:t>creating nutritious and balanced recipes</a:t>
            </a:r>
            <a:r>
              <a:rPr lang="en-US" sz="2000" dirty="0"/>
              <a:t>, promoting healthier lifestyles through mindful eating choices.</a:t>
            </a:r>
          </a:p>
          <a:p>
            <a:r>
              <a:rPr lang="en-US" sz="2000" b="1" u="sng" dirty="0"/>
              <a:t>Cooking Tips and Techniques</a:t>
            </a:r>
            <a:r>
              <a:rPr lang="en-US" sz="2000" b="1" dirty="0"/>
              <a:t>:</a:t>
            </a:r>
            <a:r>
              <a:rPr lang="en-US" sz="2000" dirty="0"/>
              <a:t> Bloggers often share </a:t>
            </a:r>
            <a:r>
              <a:rPr lang="en-US" sz="2000" u="sng" dirty="0"/>
              <a:t>cooking tips, techniques</a:t>
            </a:r>
            <a:r>
              <a:rPr lang="en-US" sz="2000" dirty="0"/>
              <a:t>, and hacks to help readers improve their culinary skills and become more confident in the kitchen.</a:t>
            </a:r>
          </a:p>
          <a:p>
            <a:endParaRPr lang="en-US" sz="2000" dirty="0"/>
          </a:p>
          <a:p>
            <a:endParaRPr lang="en-US" sz="3200" dirty="0">
              <a:latin typeface="Times New Roman" pitchFamily="18" charset="0"/>
              <a:cs typeface="Times New Roman" pitchFamily="18" charset="0"/>
            </a:endParaRPr>
          </a:p>
        </p:txBody>
      </p:sp>
      <p:pic>
        <p:nvPicPr>
          <p:cNvPr id="5" name="Picture 4">
            <a:extLst>
              <a:ext uri="{FF2B5EF4-FFF2-40B4-BE49-F238E27FC236}">
                <a16:creationId xmlns:a16="http://schemas.microsoft.com/office/drawing/2014/main" id="{D7EB7099-7141-44F1-AA20-6910166035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04048" y="3950482"/>
            <a:ext cx="3846926" cy="252028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4000"/>
    </mc:Choice>
    <mc:Fallback>
      <p:transition advTm="4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4B01619-A258-48A6-9A10-E49E9EFA9238}"/>
              </a:ext>
            </a:extLst>
          </p:cNvPr>
          <p:cNvSpPr txBox="1"/>
          <p:nvPr/>
        </p:nvSpPr>
        <p:spPr>
          <a:xfrm>
            <a:off x="504056" y="764704"/>
            <a:ext cx="8460432" cy="584775"/>
          </a:xfrm>
          <a:prstGeom prst="rect">
            <a:avLst/>
          </a:prstGeom>
          <a:noFill/>
        </p:spPr>
        <p:txBody>
          <a:bodyPr wrap="square" rtlCol="0">
            <a:spAutoFit/>
          </a:bodyPr>
          <a:lstStyle/>
          <a:p>
            <a:r>
              <a:rPr lang="en-US" sz="3200" dirty="0"/>
              <a:t>                  BLOG PAGE PREVIEW</a:t>
            </a:r>
          </a:p>
        </p:txBody>
      </p:sp>
      <p:pic>
        <p:nvPicPr>
          <p:cNvPr id="5" name="Picture 4">
            <a:extLst>
              <a:ext uri="{FF2B5EF4-FFF2-40B4-BE49-F238E27FC236}">
                <a16:creationId xmlns:a16="http://schemas.microsoft.com/office/drawing/2014/main" id="{04A488EF-4F7A-2B55-BB51-B33505D5B5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49479"/>
            <a:ext cx="9267770" cy="5391889"/>
          </a:xfrm>
          <a:prstGeom prst="rect">
            <a:avLst/>
          </a:prstGeom>
        </p:spPr>
      </p:pic>
    </p:spTree>
    <p:extLst>
      <p:ext uri="{BB962C8B-B14F-4D97-AF65-F5344CB8AC3E}">
        <p14:creationId xmlns:p14="http://schemas.microsoft.com/office/powerpoint/2010/main" val="2161466294"/>
      </p:ext>
    </p:extLst>
  </p:cSld>
  <p:clrMapOvr>
    <a:masterClrMapping/>
  </p:clrMapOvr>
  <mc:AlternateContent xmlns:mc="http://schemas.openxmlformats.org/markup-compatibility/2006">
    <mc:Choice xmlns:p14="http://schemas.microsoft.com/office/powerpoint/2010/main" Requires="p14">
      <p:transition p14:dur="0" advTm="4000"/>
    </mc:Choice>
    <mc:Fallback>
      <p:transition advTm="4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CCE5203-F55D-958A-0F67-BD6DBEAB5F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496" y="1484784"/>
            <a:ext cx="9108504" cy="5174686"/>
          </a:xfrm>
          <a:prstGeom prst="rect">
            <a:avLst/>
          </a:prstGeom>
        </p:spPr>
      </p:pic>
      <p:sp>
        <p:nvSpPr>
          <p:cNvPr id="4" name="TextBox 3">
            <a:extLst>
              <a:ext uri="{FF2B5EF4-FFF2-40B4-BE49-F238E27FC236}">
                <a16:creationId xmlns:a16="http://schemas.microsoft.com/office/drawing/2014/main" id="{AB8607DC-FD8F-C0AB-AED2-7FD1EC2038A4}"/>
              </a:ext>
            </a:extLst>
          </p:cNvPr>
          <p:cNvSpPr txBox="1"/>
          <p:nvPr/>
        </p:nvSpPr>
        <p:spPr>
          <a:xfrm>
            <a:off x="0" y="801357"/>
            <a:ext cx="9144000" cy="369332"/>
          </a:xfrm>
          <a:prstGeom prst="rect">
            <a:avLst/>
          </a:prstGeom>
          <a:noFill/>
        </p:spPr>
        <p:txBody>
          <a:bodyPr wrap="square" rtlCol="0">
            <a:spAutoFit/>
          </a:bodyPr>
          <a:lstStyle/>
          <a:p>
            <a:r>
              <a:rPr lang="en-US" dirty="0"/>
              <a:t>                                                                      OUR GALLERY</a:t>
            </a:r>
          </a:p>
        </p:txBody>
      </p:sp>
    </p:spTree>
    <p:extLst>
      <p:ext uri="{BB962C8B-B14F-4D97-AF65-F5344CB8AC3E}">
        <p14:creationId xmlns:p14="http://schemas.microsoft.com/office/powerpoint/2010/main" val="40846608"/>
      </p:ext>
    </p:extLst>
  </p:cSld>
  <p:clrMapOvr>
    <a:masterClrMapping/>
  </p:clrMapOvr>
  <mc:AlternateContent xmlns:mc="http://schemas.openxmlformats.org/markup-compatibility/2006">
    <mc:Choice xmlns:p14="http://schemas.microsoft.com/office/powerpoint/2010/main" Requires="p14">
      <p:transition p14:dur="0" advTm="4000"/>
    </mc:Choice>
    <mc:Fallback>
      <p:transition advTm="4000"/>
    </mc:Fallback>
  </mc:AlternateContent>
</p:sld>
</file>

<file path=ppt/theme/theme1.xml><?xml version="1.0" encoding="utf-8"?>
<a:theme xmlns:a="http://schemas.openxmlformats.org/drawingml/2006/main" name="Bubble Sor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873</TotalTime>
  <Words>750</Words>
  <Application>Microsoft Office PowerPoint</Application>
  <PresentationFormat>On-screen Show (4:3)</PresentationFormat>
  <Paragraphs>67</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Arial Black</vt:lpstr>
      <vt:lpstr>Calibri</vt:lpstr>
      <vt:lpstr>Google Sans</vt:lpstr>
      <vt:lpstr>Söhne</vt:lpstr>
      <vt:lpstr>Times New Roman</vt:lpstr>
      <vt:lpstr>Bubble Sort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Cricket</dc:title>
  <dc:creator>abc</dc:creator>
  <cp:lastModifiedBy>AMAN RAI</cp:lastModifiedBy>
  <cp:revision>83</cp:revision>
  <dcterms:created xsi:type="dcterms:W3CDTF">2022-12-12T14:14:34Z</dcterms:created>
  <dcterms:modified xsi:type="dcterms:W3CDTF">2023-12-06T10:03:23Z</dcterms:modified>
</cp:coreProperties>
</file>

<file path=docProps/thumbnail.jpeg>
</file>